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39.xml.rels" ContentType="application/vnd.openxmlformats-package.relationships+xml"/>
  <Override PartName="/ppt/slideLayouts/_rels/slideLayout31.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6.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_rels/slide26.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media/image28.jpeg" ContentType="image/jpeg"/>
  <Override PartName="/ppt/media/image1.png" ContentType="image/png"/>
  <Override PartName="/ppt/media/image29.gif" ContentType="image/gif"/>
  <Override PartName="/ppt/media/image9.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27.gif" ContentType="image/gif"/>
  <Override PartName="/ppt/media/image8.png" ContentType="image/png"/>
  <Override PartName="/ppt/media/image10.png" ContentType="image/png"/>
  <Override PartName="/ppt/media/image31.gif" ContentType="image/gif"/>
  <Override PartName="/ppt/media/image11.png" ContentType="image/png"/>
  <Override PartName="/ppt/media/image12.png" ContentType="image/png"/>
  <Override PartName="/ppt/media/image33.gif" ContentType="image/gif"/>
  <Override PartName="/ppt/media/image13.png" ContentType="image/png"/>
  <Override PartName="/ppt/media/image14.png" ContentType="image/png"/>
  <Override PartName="/ppt/media/image15.png" ContentType="image/png"/>
  <Override PartName="/ppt/media/image35.jpeg" ContentType="image/jpeg"/>
  <Override PartName="/ppt/media/image36.gif" ContentType="image/gif"/>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34.wmf" ContentType="image/x-wmf"/>
  <Override PartName="/ppt/media/image23.png" ContentType="image/png"/>
  <Override PartName="/ppt/media/image24.png" ContentType="image/png"/>
  <Override PartName="/ppt/media/image25.png" ContentType="image/png"/>
  <Override PartName="/ppt/media/image26.jpeg" ContentType="image/jpeg"/>
  <Override PartName="/ppt/media/image30.jpeg" ContentType="image/jpeg"/>
  <Override PartName="/ppt/media/image32.jpeg" ContentType="image/jpeg"/>
  <Override PartName="/ppt/media/image3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24" name="PlaceHolder 2"/>
          <p:cNvSpPr>
            <a:spLocks noGrp="1"/>
          </p:cNvSpPr>
          <p:nvPr>
            <p:ph type="body"/>
          </p:nvPr>
        </p:nvSpPr>
        <p:spPr>
          <a:xfrm>
            <a:off x="838080" y="1825560"/>
            <a:ext cx="1051524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25" name="PlaceHolder 3"/>
          <p:cNvSpPr>
            <a:spLocks noGrp="1"/>
          </p:cNvSpPr>
          <p:nvPr>
            <p:ph type="body"/>
          </p:nvPr>
        </p:nvSpPr>
        <p:spPr>
          <a:xfrm>
            <a:off x="838080" y="4098240"/>
            <a:ext cx="10515240" cy="2075040"/>
          </a:xfrm>
          <a:prstGeom prst="rect">
            <a:avLst/>
          </a:prstGeom>
        </p:spPr>
        <p:txBody>
          <a:bodyPr lIns="0" rIns="0" tIns="0" bIns="0">
            <a:normAutofit/>
          </a:bodyPr>
          <a:p>
            <a:endParaRPr b="0" lang="pt-BR"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27" name="PlaceHolder 2"/>
          <p:cNvSpPr>
            <a:spLocks noGrp="1"/>
          </p:cNvSpPr>
          <p:nvPr>
            <p:ph type="body"/>
          </p:nvPr>
        </p:nvSpPr>
        <p:spPr>
          <a:xfrm>
            <a:off x="838080" y="182556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28" name="PlaceHolder 3"/>
          <p:cNvSpPr>
            <a:spLocks noGrp="1"/>
          </p:cNvSpPr>
          <p:nvPr>
            <p:ph type="body"/>
          </p:nvPr>
        </p:nvSpPr>
        <p:spPr>
          <a:xfrm>
            <a:off x="6226200" y="182556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29" name="PlaceHolder 4"/>
          <p:cNvSpPr>
            <a:spLocks noGrp="1"/>
          </p:cNvSpPr>
          <p:nvPr>
            <p:ph type="body"/>
          </p:nvPr>
        </p:nvSpPr>
        <p:spPr>
          <a:xfrm>
            <a:off x="838080" y="409824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30" name="PlaceHolder 5"/>
          <p:cNvSpPr>
            <a:spLocks noGrp="1"/>
          </p:cNvSpPr>
          <p:nvPr>
            <p:ph type="body"/>
          </p:nvPr>
        </p:nvSpPr>
        <p:spPr>
          <a:xfrm>
            <a:off x="6226200" y="409824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32" name="PlaceHolder 2"/>
          <p:cNvSpPr>
            <a:spLocks noGrp="1"/>
          </p:cNvSpPr>
          <p:nvPr>
            <p:ph type="body"/>
          </p:nvPr>
        </p:nvSpPr>
        <p:spPr>
          <a:xfrm>
            <a:off x="838080" y="1825560"/>
            <a:ext cx="338580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33" name="PlaceHolder 3"/>
          <p:cNvSpPr>
            <a:spLocks noGrp="1"/>
          </p:cNvSpPr>
          <p:nvPr>
            <p:ph type="body"/>
          </p:nvPr>
        </p:nvSpPr>
        <p:spPr>
          <a:xfrm>
            <a:off x="4393440" y="1825560"/>
            <a:ext cx="338580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34" name="PlaceHolder 4"/>
          <p:cNvSpPr>
            <a:spLocks noGrp="1"/>
          </p:cNvSpPr>
          <p:nvPr>
            <p:ph type="body"/>
          </p:nvPr>
        </p:nvSpPr>
        <p:spPr>
          <a:xfrm>
            <a:off x="7949160" y="1825560"/>
            <a:ext cx="338580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35" name="PlaceHolder 5"/>
          <p:cNvSpPr>
            <a:spLocks noGrp="1"/>
          </p:cNvSpPr>
          <p:nvPr>
            <p:ph type="body"/>
          </p:nvPr>
        </p:nvSpPr>
        <p:spPr>
          <a:xfrm>
            <a:off x="838080" y="4098240"/>
            <a:ext cx="338580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36" name="PlaceHolder 6"/>
          <p:cNvSpPr>
            <a:spLocks noGrp="1"/>
          </p:cNvSpPr>
          <p:nvPr>
            <p:ph type="body"/>
          </p:nvPr>
        </p:nvSpPr>
        <p:spPr>
          <a:xfrm>
            <a:off x="4393440" y="4098240"/>
            <a:ext cx="338580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37" name="PlaceHolder 7"/>
          <p:cNvSpPr>
            <a:spLocks noGrp="1"/>
          </p:cNvSpPr>
          <p:nvPr>
            <p:ph type="body"/>
          </p:nvPr>
        </p:nvSpPr>
        <p:spPr>
          <a:xfrm>
            <a:off x="7949160" y="4098240"/>
            <a:ext cx="3385800" cy="2075040"/>
          </a:xfrm>
          <a:prstGeom prst="rect">
            <a:avLst/>
          </a:prstGeom>
        </p:spPr>
        <p:txBody>
          <a:bodyPr lIns="0" rIns="0" tIns="0" bIns="0">
            <a:normAutofit/>
          </a:bodyPr>
          <a:p>
            <a:endParaRPr b="0" lang="pt-BR"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42"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44" name="PlaceHolder 2"/>
          <p:cNvSpPr>
            <a:spLocks noGrp="1"/>
          </p:cNvSpPr>
          <p:nvPr>
            <p:ph type="body"/>
          </p:nvPr>
        </p:nvSpPr>
        <p:spPr>
          <a:xfrm>
            <a:off x="838080" y="1825560"/>
            <a:ext cx="10515240" cy="4350960"/>
          </a:xfrm>
          <a:prstGeom prst="rect">
            <a:avLst/>
          </a:prstGeom>
        </p:spPr>
        <p:txBody>
          <a:bodyPr lIns="0" rIns="0" tIns="0" bIns="0">
            <a:normAutofit/>
          </a:bodyPr>
          <a:p>
            <a:endParaRPr b="0" lang="pt-BR"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46" name="PlaceHolder 2"/>
          <p:cNvSpPr>
            <a:spLocks noGrp="1"/>
          </p:cNvSpPr>
          <p:nvPr>
            <p:ph type="body"/>
          </p:nvPr>
        </p:nvSpPr>
        <p:spPr>
          <a:xfrm>
            <a:off x="838080" y="1825560"/>
            <a:ext cx="5131080" cy="4350960"/>
          </a:xfrm>
          <a:prstGeom prst="rect">
            <a:avLst/>
          </a:prstGeom>
        </p:spPr>
        <p:txBody>
          <a:bodyPr lIns="0" rIns="0" tIns="0" bIns="0">
            <a:normAutofit/>
          </a:bodyPr>
          <a:p>
            <a:endParaRPr b="0" lang="pt-BR" sz="2800" spc="-1" strike="noStrike">
              <a:solidFill>
                <a:srgbClr val="000000"/>
              </a:solidFill>
              <a:latin typeface="Calibri"/>
            </a:endParaRPr>
          </a:p>
        </p:txBody>
      </p:sp>
      <p:sp>
        <p:nvSpPr>
          <p:cNvPr id="47" name="PlaceHolder 3"/>
          <p:cNvSpPr>
            <a:spLocks noGrp="1"/>
          </p:cNvSpPr>
          <p:nvPr>
            <p:ph type="body"/>
          </p:nvPr>
        </p:nvSpPr>
        <p:spPr>
          <a:xfrm>
            <a:off x="6226200" y="1825560"/>
            <a:ext cx="5131080" cy="4350960"/>
          </a:xfrm>
          <a:prstGeom prst="rect">
            <a:avLst/>
          </a:prstGeom>
        </p:spPr>
        <p:txBody>
          <a:bodyPr lIns="0" rIns="0" tIns="0" bIns="0">
            <a:normAutofit/>
          </a:bodyPr>
          <a:p>
            <a:endParaRPr b="0" lang="pt-BR"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51" name="PlaceHolder 2"/>
          <p:cNvSpPr>
            <a:spLocks noGrp="1"/>
          </p:cNvSpPr>
          <p:nvPr>
            <p:ph type="body"/>
          </p:nvPr>
        </p:nvSpPr>
        <p:spPr>
          <a:xfrm>
            <a:off x="838080" y="182556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52" name="PlaceHolder 3"/>
          <p:cNvSpPr>
            <a:spLocks noGrp="1"/>
          </p:cNvSpPr>
          <p:nvPr>
            <p:ph type="body"/>
          </p:nvPr>
        </p:nvSpPr>
        <p:spPr>
          <a:xfrm>
            <a:off x="6226200" y="1825560"/>
            <a:ext cx="5131080" cy="4350960"/>
          </a:xfrm>
          <a:prstGeom prst="rect">
            <a:avLst/>
          </a:prstGeom>
        </p:spPr>
        <p:txBody>
          <a:bodyPr lIns="0" rIns="0" tIns="0" bIns="0">
            <a:normAutofit/>
          </a:bodyPr>
          <a:p>
            <a:endParaRPr b="0" lang="pt-BR" sz="2800" spc="-1" strike="noStrike">
              <a:solidFill>
                <a:srgbClr val="000000"/>
              </a:solidFill>
              <a:latin typeface="Calibri"/>
            </a:endParaRPr>
          </a:p>
        </p:txBody>
      </p:sp>
      <p:sp>
        <p:nvSpPr>
          <p:cNvPr id="53" name="PlaceHolder 4"/>
          <p:cNvSpPr>
            <a:spLocks noGrp="1"/>
          </p:cNvSpPr>
          <p:nvPr>
            <p:ph type="body"/>
          </p:nvPr>
        </p:nvSpPr>
        <p:spPr>
          <a:xfrm>
            <a:off x="838080" y="409824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3"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55" name="PlaceHolder 2"/>
          <p:cNvSpPr>
            <a:spLocks noGrp="1"/>
          </p:cNvSpPr>
          <p:nvPr>
            <p:ph type="body"/>
          </p:nvPr>
        </p:nvSpPr>
        <p:spPr>
          <a:xfrm>
            <a:off x="838080" y="1825560"/>
            <a:ext cx="5131080" cy="4350960"/>
          </a:xfrm>
          <a:prstGeom prst="rect">
            <a:avLst/>
          </a:prstGeom>
        </p:spPr>
        <p:txBody>
          <a:bodyPr lIns="0" rIns="0" tIns="0" bIns="0">
            <a:normAutofit/>
          </a:bodyPr>
          <a:p>
            <a:endParaRPr b="0" lang="pt-BR" sz="2800" spc="-1" strike="noStrike">
              <a:solidFill>
                <a:srgbClr val="000000"/>
              </a:solidFill>
              <a:latin typeface="Calibri"/>
            </a:endParaRPr>
          </a:p>
        </p:txBody>
      </p:sp>
      <p:sp>
        <p:nvSpPr>
          <p:cNvPr id="56" name="PlaceHolder 3"/>
          <p:cNvSpPr>
            <a:spLocks noGrp="1"/>
          </p:cNvSpPr>
          <p:nvPr>
            <p:ph type="body"/>
          </p:nvPr>
        </p:nvSpPr>
        <p:spPr>
          <a:xfrm>
            <a:off x="6226200" y="182556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57" name="PlaceHolder 4"/>
          <p:cNvSpPr>
            <a:spLocks noGrp="1"/>
          </p:cNvSpPr>
          <p:nvPr>
            <p:ph type="body"/>
          </p:nvPr>
        </p:nvSpPr>
        <p:spPr>
          <a:xfrm>
            <a:off x="6226200" y="409824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59" name="PlaceHolder 2"/>
          <p:cNvSpPr>
            <a:spLocks noGrp="1"/>
          </p:cNvSpPr>
          <p:nvPr>
            <p:ph type="body"/>
          </p:nvPr>
        </p:nvSpPr>
        <p:spPr>
          <a:xfrm>
            <a:off x="838080" y="182556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60" name="PlaceHolder 3"/>
          <p:cNvSpPr>
            <a:spLocks noGrp="1"/>
          </p:cNvSpPr>
          <p:nvPr>
            <p:ph type="body"/>
          </p:nvPr>
        </p:nvSpPr>
        <p:spPr>
          <a:xfrm>
            <a:off x="6226200" y="182556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61" name="PlaceHolder 4"/>
          <p:cNvSpPr>
            <a:spLocks noGrp="1"/>
          </p:cNvSpPr>
          <p:nvPr>
            <p:ph type="body"/>
          </p:nvPr>
        </p:nvSpPr>
        <p:spPr>
          <a:xfrm>
            <a:off x="838080" y="4098240"/>
            <a:ext cx="10515240" cy="2075040"/>
          </a:xfrm>
          <a:prstGeom prst="rect">
            <a:avLst/>
          </a:prstGeom>
        </p:spPr>
        <p:txBody>
          <a:bodyPr lIns="0" rIns="0" tIns="0" bIns="0">
            <a:normAutofit/>
          </a:bodyPr>
          <a:p>
            <a:endParaRPr b="0" lang="pt-BR"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63" name="PlaceHolder 2"/>
          <p:cNvSpPr>
            <a:spLocks noGrp="1"/>
          </p:cNvSpPr>
          <p:nvPr>
            <p:ph type="body"/>
          </p:nvPr>
        </p:nvSpPr>
        <p:spPr>
          <a:xfrm>
            <a:off x="838080" y="1825560"/>
            <a:ext cx="1051524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64" name="PlaceHolder 3"/>
          <p:cNvSpPr>
            <a:spLocks noGrp="1"/>
          </p:cNvSpPr>
          <p:nvPr>
            <p:ph type="body"/>
          </p:nvPr>
        </p:nvSpPr>
        <p:spPr>
          <a:xfrm>
            <a:off x="838080" y="4098240"/>
            <a:ext cx="10515240" cy="2075040"/>
          </a:xfrm>
          <a:prstGeom prst="rect">
            <a:avLst/>
          </a:prstGeom>
        </p:spPr>
        <p:txBody>
          <a:bodyPr lIns="0" rIns="0" tIns="0" bIns="0">
            <a:normAutofit/>
          </a:bodyPr>
          <a:p>
            <a:endParaRPr b="0" lang="pt-BR"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66" name="PlaceHolder 2"/>
          <p:cNvSpPr>
            <a:spLocks noGrp="1"/>
          </p:cNvSpPr>
          <p:nvPr>
            <p:ph type="body"/>
          </p:nvPr>
        </p:nvSpPr>
        <p:spPr>
          <a:xfrm>
            <a:off x="838080" y="182556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67" name="PlaceHolder 3"/>
          <p:cNvSpPr>
            <a:spLocks noGrp="1"/>
          </p:cNvSpPr>
          <p:nvPr>
            <p:ph type="body"/>
          </p:nvPr>
        </p:nvSpPr>
        <p:spPr>
          <a:xfrm>
            <a:off x="6226200" y="182556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68" name="PlaceHolder 4"/>
          <p:cNvSpPr>
            <a:spLocks noGrp="1"/>
          </p:cNvSpPr>
          <p:nvPr>
            <p:ph type="body"/>
          </p:nvPr>
        </p:nvSpPr>
        <p:spPr>
          <a:xfrm>
            <a:off x="838080" y="409824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69" name="PlaceHolder 5"/>
          <p:cNvSpPr>
            <a:spLocks noGrp="1"/>
          </p:cNvSpPr>
          <p:nvPr>
            <p:ph type="body"/>
          </p:nvPr>
        </p:nvSpPr>
        <p:spPr>
          <a:xfrm>
            <a:off x="6226200" y="409824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71" name="PlaceHolder 2"/>
          <p:cNvSpPr>
            <a:spLocks noGrp="1"/>
          </p:cNvSpPr>
          <p:nvPr>
            <p:ph type="body"/>
          </p:nvPr>
        </p:nvSpPr>
        <p:spPr>
          <a:xfrm>
            <a:off x="838080" y="1825560"/>
            <a:ext cx="338580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72" name="PlaceHolder 3"/>
          <p:cNvSpPr>
            <a:spLocks noGrp="1"/>
          </p:cNvSpPr>
          <p:nvPr>
            <p:ph type="body"/>
          </p:nvPr>
        </p:nvSpPr>
        <p:spPr>
          <a:xfrm>
            <a:off x="4393440" y="1825560"/>
            <a:ext cx="338580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73" name="PlaceHolder 4"/>
          <p:cNvSpPr>
            <a:spLocks noGrp="1"/>
          </p:cNvSpPr>
          <p:nvPr>
            <p:ph type="body"/>
          </p:nvPr>
        </p:nvSpPr>
        <p:spPr>
          <a:xfrm>
            <a:off x="7949160" y="1825560"/>
            <a:ext cx="338580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74" name="PlaceHolder 5"/>
          <p:cNvSpPr>
            <a:spLocks noGrp="1"/>
          </p:cNvSpPr>
          <p:nvPr>
            <p:ph type="body"/>
          </p:nvPr>
        </p:nvSpPr>
        <p:spPr>
          <a:xfrm>
            <a:off x="838080" y="4098240"/>
            <a:ext cx="338580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75" name="PlaceHolder 6"/>
          <p:cNvSpPr>
            <a:spLocks noGrp="1"/>
          </p:cNvSpPr>
          <p:nvPr>
            <p:ph type="body"/>
          </p:nvPr>
        </p:nvSpPr>
        <p:spPr>
          <a:xfrm>
            <a:off x="4393440" y="4098240"/>
            <a:ext cx="338580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76" name="PlaceHolder 7"/>
          <p:cNvSpPr>
            <a:spLocks noGrp="1"/>
          </p:cNvSpPr>
          <p:nvPr>
            <p:ph type="body"/>
          </p:nvPr>
        </p:nvSpPr>
        <p:spPr>
          <a:xfrm>
            <a:off x="7949160" y="4098240"/>
            <a:ext cx="3385800" cy="2075040"/>
          </a:xfrm>
          <a:prstGeom prst="rect">
            <a:avLst/>
          </a:prstGeom>
        </p:spPr>
        <p:txBody>
          <a:bodyPr lIns="0" rIns="0" tIns="0" bIns="0">
            <a:normAutofit/>
          </a:bodyPr>
          <a:p>
            <a:endParaRPr b="0" lang="pt-BR" sz="28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83"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85" name="PlaceHolder 2"/>
          <p:cNvSpPr>
            <a:spLocks noGrp="1"/>
          </p:cNvSpPr>
          <p:nvPr>
            <p:ph type="body"/>
          </p:nvPr>
        </p:nvSpPr>
        <p:spPr>
          <a:xfrm>
            <a:off x="838080" y="1825560"/>
            <a:ext cx="10515240" cy="4350960"/>
          </a:xfrm>
          <a:prstGeom prst="rect">
            <a:avLst/>
          </a:prstGeom>
        </p:spPr>
        <p:txBody>
          <a:bodyPr lIns="0" rIns="0" tIns="0" bIns="0">
            <a:normAutofit/>
          </a:bodyPr>
          <a:p>
            <a:endParaRPr b="0" lang="pt-BR" sz="28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87" name="PlaceHolder 2"/>
          <p:cNvSpPr>
            <a:spLocks noGrp="1"/>
          </p:cNvSpPr>
          <p:nvPr>
            <p:ph type="body"/>
          </p:nvPr>
        </p:nvSpPr>
        <p:spPr>
          <a:xfrm>
            <a:off x="838080" y="1825560"/>
            <a:ext cx="5131080" cy="4350960"/>
          </a:xfrm>
          <a:prstGeom prst="rect">
            <a:avLst/>
          </a:prstGeom>
        </p:spPr>
        <p:txBody>
          <a:bodyPr lIns="0" rIns="0" tIns="0" bIns="0">
            <a:normAutofit/>
          </a:bodyPr>
          <a:p>
            <a:endParaRPr b="0" lang="pt-BR" sz="2800" spc="-1" strike="noStrike">
              <a:solidFill>
                <a:srgbClr val="000000"/>
              </a:solidFill>
              <a:latin typeface="Calibri"/>
            </a:endParaRPr>
          </a:p>
        </p:txBody>
      </p:sp>
      <p:sp>
        <p:nvSpPr>
          <p:cNvPr id="88" name="PlaceHolder 3"/>
          <p:cNvSpPr>
            <a:spLocks noGrp="1"/>
          </p:cNvSpPr>
          <p:nvPr>
            <p:ph type="body"/>
          </p:nvPr>
        </p:nvSpPr>
        <p:spPr>
          <a:xfrm>
            <a:off x="6226200" y="1825560"/>
            <a:ext cx="5131080" cy="4350960"/>
          </a:xfrm>
          <a:prstGeom prst="rect">
            <a:avLst/>
          </a:prstGeom>
        </p:spPr>
        <p:txBody>
          <a:bodyPr lIns="0" rIns="0" tIns="0" bIns="0">
            <a:normAutofit/>
          </a:bodyPr>
          <a:p>
            <a:endParaRPr b="0" lang="pt-BR" sz="28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5" name="PlaceHolder 2"/>
          <p:cNvSpPr>
            <a:spLocks noGrp="1"/>
          </p:cNvSpPr>
          <p:nvPr>
            <p:ph type="body"/>
          </p:nvPr>
        </p:nvSpPr>
        <p:spPr>
          <a:xfrm>
            <a:off x="838080" y="1825560"/>
            <a:ext cx="10515240" cy="4350960"/>
          </a:xfrm>
          <a:prstGeom prst="rect">
            <a:avLst/>
          </a:prstGeom>
        </p:spPr>
        <p:txBody>
          <a:bodyPr lIns="0" rIns="0" tIns="0" bIns="0">
            <a:normAutofit/>
          </a:bodyPr>
          <a:p>
            <a:endParaRPr b="0" lang="pt-BR" sz="28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0"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92" name="PlaceHolder 2"/>
          <p:cNvSpPr>
            <a:spLocks noGrp="1"/>
          </p:cNvSpPr>
          <p:nvPr>
            <p:ph type="body"/>
          </p:nvPr>
        </p:nvSpPr>
        <p:spPr>
          <a:xfrm>
            <a:off x="838080" y="182556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93" name="PlaceHolder 3"/>
          <p:cNvSpPr>
            <a:spLocks noGrp="1"/>
          </p:cNvSpPr>
          <p:nvPr>
            <p:ph type="body"/>
          </p:nvPr>
        </p:nvSpPr>
        <p:spPr>
          <a:xfrm>
            <a:off x="6226200" y="1825560"/>
            <a:ext cx="5131080" cy="4350960"/>
          </a:xfrm>
          <a:prstGeom prst="rect">
            <a:avLst/>
          </a:prstGeom>
        </p:spPr>
        <p:txBody>
          <a:bodyPr lIns="0" rIns="0" tIns="0" bIns="0">
            <a:normAutofit/>
          </a:bodyPr>
          <a:p>
            <a:endParaRPr b="0" lang="pt-BR" sz="2800" spc="-1" strike="noStrike">
              <a:solidFill>
                <a:srgbClr val="000000"/>
              </a:solidFill>
              <a:latin typeface="Calibri"/>
            </a:endParaRPr>
          </a:p>
        </p:txBody>
      </p:sp>
      <p:sp>
        <p:nvSpPr>
          <p:cNvPr id="94" name="PlaceHolder 4"/>
          <p:cNvSpPr>
            <a:spLocks noGrp="1"/>
          </p:cNvSpPr>
          <p:nvPr>
            <p:ph type="body"/>
          </p:nvPr>
        </p:nvSpPr>
        <p:spPr>
          <a:xfrm>
            <a:off x="838080" y="409824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96" name="PlaceHolder 2"/>
          <p:cNvSpPr>
            <a:spLocks noGrp="1"/>
          </p:cNvSpPr>
          <p:nvPr>
            <p:ph type="body"/>
          </p:nvPr>
        </p:nvSpPr>
        <p:spPr>
          <a:xfrm>
            <a:off x="838080" y="1825560"/>
            <a:ext cx="5131080" cy="4350960"/>
          </a:xfrm>
          <a:prstGeom prst="rect">
            <a:avLst/>
          </a:prstGeom>
        </p:spPr>
        <p:txBody>
          <a:bodyPr lIns="0" rIns="0" tIns="0" bIns="0">
            <a:normAutofit/>
          </a:bodyPr>
          <a:p>
            <a:endParaRPr b="0" lang="pt-BR" sz="2800" spc="-1" strike="noStrike">
              <a:solidFill>
                <a:srgbClr val="000000"/>
              </a:solidFill>
              <a:latin typeface="Calibri"/>
            </a:endParaRPr>
          </a:p>
        </p:txBody>
      </p:sp>
      <p:sp>
        <p:nvSpPr>
          <p:cNvPr id="97" name="PlaceHolder 3"/>
          <p:cNvSpPr>
            <a:spLocks noGrp="1"/>
          </p:cNvSpPr>
          <p:nvPr>
            <p:ph type="body"/>
          </p:nvPr>
        </p:nvSpPr>
        <p:spPr>
          <a:xfrm>
            <a:off x="6226200" y="182556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98" name="PlaceHolder 4"/>
          <p:cNvSpPr>
            <a:spLocks noGrp="1"/>
          </p:cNvSpPr>
          <p:nvPr>
            <p:ph type="body"/>
          </p:nvPr>
        </p:nvSpPr>
        <p:spPr>
          <a:xfrm>
            <a:off x="6226200" y="409824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100" name="PlaceHolder 2"/>
          <p:cNvSpPr>
            <a:spLocks noGrp="1"/>
          </p:cNvSpPr>
          <p:nvPr>
            <p:ph type="body"/>
          </p:nvPr>
        </p:nvSpPr>
        <p:spPr>
          <a:xfrm>
            <a:off x="838080" y="182556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101" name="PlaceHolder 3"/>
          <p:cNvSpPr>
            <a:spLocks noGrp="1"/>
          </p:cNvSpPr>
          <p:nvPr>
            <p:ph type="body"/>
          </p:nvPr>
        </p:nvSpPr>
        <p:spPr>
          <a:xfrm>
            <a:off x="6226200" y="182556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102" name="PlaceHolder 4"/>
          <p:cNvSpPr>
            <a:spLocks noGrp="1"/>
          </p:cNvSpPr>
          <p:nvPr>
            <p:ph type="body"/>
          </p:nvPr>
        </p:nvSpPr>
        <p:spPr>
          <a:xfrm>
            <a:off x="838080" y="4098240"/>
            <a:ext cx="10515240" cy="2075040"/>
          </a:xfrm>
          <a:prstGeom prst="rect">
            <a:avLst/>
          </a:prstGeom>
        </p:spPr>
        <p:txBody>
          <a:bodyPr lIns="0" rIns="0" tIns="0" bIns="0">
            <a:normAutofit/>
          </a:bodyPr>
          <a:p>
            <a:endParaRPr b="0" lang="pt-BR" sz="28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104" name="PlaceHolder 2"/>
          <p:cNvSpPr>
            <a:spLocks noGrp="1"/>
          </p:cNvSpPr>
          <p:nvPr>
            <p:ph type="body"/>
          </p:nvPr>
        </p:nvSpPr>
        <p:spPr>
          <a:xfrm>
            <a:off x="838080" y="1825560"/>
            <a:ext cx="1051524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105" name="PlaceHolder 3"/>
          <p:cNvSpPr>
            <a:spLocks noGrp="1"/>
          </p:cNvSpPr>
          <p:nvPr>
            <p:ph type="body"/>
          </p:nvPr>
        </p:nvSpPr>
        <p:spPr>
          <a:xfrm>
            <a:off x="838080" y="4098240"/>
            <a:ext cx="10515240" cy="2075040"/>
          </a:xfrm>
          <a:prstGeom prst="rect">
            <a:avLst/>
          </a:prstGeom>
        </p:spPr>
        <p:txBody>
          <a:bodyPr lIns="0" rIns="0" tIns="0" bIns="0">
            <a:normAutofit/>
          </a:bodyPr>
          <a:p>
            <a:endParaRPr b="0" lang="pt-BR" sz="28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107" name="PlaceHolder 2"/>
          <p:cNvSpPr>
            <a:spLocks noGrp="1"/>
          </p:cNvSpPr>
          <p:nvPr>
            <p:ph type="body"/>
          </p:nvPr>
        </p:nvSpPr>
        <p:spPr>
          <a:xfrm>
            <a:off x="838080" y="182556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108" name="PlaceHolder 3"/>
          <p:cNvSpPr>
            <a:spLocks noGrp="1"/>
          </p:cNvSpPr>
          <p:nvPr>
            <p:ph type="body"/>
          </p:nvPr>
        </p:nvSpPr>
        <p:spPr>
          <a:xfrm>
            <a:off x="6226200" y="182556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109" name="PlaceHolder 4"/>
          <p:cNvSpPr>
            <a:spLocks noGrp="1"/>
          </p:cNvSpPr>
          <p:nvPr>
            <p:ph type="body"/>
          </p:nvPr>
        </p:nvSpPr>
        <p:spPr>
          <a:xfrm>
            <a:off x="838080" y="409824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110" name="PlaceHolder 5"/>
          <p:cNvSpPr>
            <a:spLocks noGrp="1"/>
          </p:cNvSpPr>
          <p:nvPr>
            <p:ph type="body"/>
          </p:nvPr>
        </p:nvSpPr>
        <p:spPr>
          <a:xfrm>
            <a:off x="6226200" y="409824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112" name="PlaceHolder 2"/>
          <p:cNvSpPr>
            <a:spLocks noGrp="1"/>
          </p:cNvSpPr>
          <p:nvPr>
            <p:ph type="body"/>
          </p:nvPr>
        </p:nvSpPr>
        <p:spPr>
          <a:xfrm>
            <a:off x="838080" y="1825560"/>
            <a:ext cx="338580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113" name="PlaceHolder 3"/>
          <p:cNvSpPr>
            <a:spLocks noGrp="1"/>
          </p:cNvSpPr>
          <p:nvPr>
            <p:ph type="body"/>
          </p:nvPr>
        </p:nvSpPr>
        <p:spPr>
          <a:xfrm>
            <a:off x="4393440" y="1825560"/>
            <a:ext cx="338580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114" name="PlaceHolder 4"/>
          <p:cNvSpPr>
            <a:spLocks noGrp="1"/>
          </p:cNvSpPr>
          <p:nvPr>
            <p:ph type="body"/>
          </p:nvPr>
        </p:nvSpPr>
        <p:spPr>
          <a:xfrm>
            <a:off x="7949160" y="1825560"/>
            <a:ext cx="338580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115" name="PlaceHolder 5"/>
          <p:cNvSpPr>
            <a:spLocks noGrp="1"/>
          </p:cNvSpPr>
          <p:nvPr>
            <p:ph type="body"/>
          </p:nvPr>
        </p:nvSpPr>
        <p:spPr>
          <a:xfrm>
            <a:off x="838080" y="4098240"/>
            <a:ext cx="338580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116" name="PlaceHolder 6"/>
          <p:cNvSpPr>
            <a:spLocks noGrp="1"/>
          </p:cNvSpPr>
          <p:nvPr>
            <p:ph type="body"/>
          </p:nvPr>
        </p:nvSpPr>
        <p:spPr>
          <a:xfrm>
            <a:off x="4393440" y="4098240"/>
            <a:ext cx="338580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117" name="PlaceHolder 7"/>
          <p:cNvSpPr>
            <a:spLocks noGrp="1"/>
          </p:cNvSpPr>
          <p:nvPr>
            <p:ph type="body"/>
          </p:nvPr>
        </p:nvSpPr>
        <p:spPr>
          <a:xfrm>
            <a:off x="7949160" y="4098240"/>
            <a:ext cx="3385800" cy="2075040"/>
          </a:xfrm>
          <a:prstGeom prst="rect">
            <a:avLst/>
          </a:prstGeom>
        </p:spPr>
        <p:txBody>
          <a:bodyPr lIns="0" rIns="0" tIns="0" bIns="0">
            <a:normAutofit/>
          </a:bodyPr>
          <a:p>
            <a:endParaRPr b="0" lang="pt-BR" sz="2800" spc="-1" strike="noStrike">
              <a:solidFill>
                <a:srgbClr val="000000"/>
              </a:solid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124" name="PlaceHolder 2"/>
          <p:cNvSpPr>
            <a:spLocks noGrp="1"/>
          </p:cNvSpPr>
          <p:nvPr>
            <p:ph type="subTitle"/>
          </p:nvPr>
        </p:nvSpPr>
        <p:spPr>
          <a:xfrm>
            <a:off x="838080" y="1825560"/>
            <a:ext cx="10515240" cy="435096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126" name="PlaceHolder 2"/>
          <p:cNvSpPr>
            <a:spLocks noGrp="1"/>
          </p:cNvSpPr>
          <p:nvPr>
            <p:ph type="body"/>
          </p:nvPr>
        </p:nvSpPr>
        <p:spPr>
          <a:xfrm>
            <a:off x="838080" y="1825560"/>
            <a:ext cx="10515240" cy="4350960"/>
          </a:xfrm>
          <a:prstGeom prst="rect">
            <a:avLst/>
          </a:prstGeom>
        </p:spPr>
        <p:txBody>
          <a:bodyPr lIns="0" rIns="0" tIns="0" bIns="0">
            <a:normAutofit/>
          </a:bodyPr>
          <a:p>
            <a:endParaRPr b="0" lang="pt-BR"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7" name="PlaceHolder 2"/>
          <p:cNvSpPr>
            <a:spLocks noGrp="1"/>
          </p:cNvSpPr>
          <p:nvPr>
            <p:ph type="body"/>
          </p:nvPr>
        </p:nvSpPr>
        <p:spPr>
          <a:xfrm>
            <a:off x="838080" y="1825560"/>
            <a:ext cx="5131080" cy="4350960"/>
          </a:xfrm>
          <a:prstGeom prst="rect">
            <a:avLst/>
          </a:prstGeom>
        </p:spPr>
        <p:txBody>
          <a:bodyPr lIns="0" rIns="0" tIns="0" bIns="0">
            <a:normAutofit/>
          </a:bodyPr>
          <a:p>
            <a:endParaRPr b="0" lang="pt-BR" sz="2800" spc="-1" strike="noStrike">
              <a:solidFill>
                <a:srgbClr val="000000"/>
              </a:solidFill>
              <a:latin typeface="Calibri"/>
            </a:endParaRPr>
          </a:p>
        </p:txBody>
      </p:sp>
      <p:sp>
        <p:nvSpPr>
          <p:cNvPr id="8" name="PlaceHolder 3"/>
          <p:cNvSpPr>
            <a:spLocks noGrp="1"/>
          </p:cNvSpPr>
          <p:nvPr>
            <p:ph type="body"/>
          </p:nvPr>
        </p:nvSpPr>
        <p:spPr>
          <a:xfrm>
            <a:off x="6226200" y="1825560"/>
            <a:ext cx="5131080" cy="4350960"/>
          </a:xfrm>
          <a:prstGeom prst="rect">
            <a:avLst/>
          </a:prstGeom>
        </p:spPr>
        <p:txBody>
          <a:bodyPr lIns="0" rIns="0" tIns="0" bIns="0">
            <a:normAutofit/>
          </a:bodyPr>
          <a:p>
            <a:endParaRPr b="0" lang="pt-BR" sz="2800" spc="-1" strike="noStrike">
              <a:solidFill>
                <a:srgbClr val="000000"/>
              </a:solid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128" name="PlaceHolder 2"/>
          <p:cNvSpPr>
            <a:spLocks noGrp="1"/>
          </p:cNvSpPr>
          <p:nvPr>
            <p:ph type="body"/>
          </p:nvPr>
        </p:nvSpPr>
        <p:spPr>
          <a:xfrm>
            <a:off x="838080" y="1825560"/>
            <a:ext cx="5131080" cy="4350960"/>
          </a:xfrm>
          <a:prstGeom prst="rect">
            <a:avLst/>
          </a:prstGeom>
        </p:spPr>
        <p:txBody>
          <a:bodyPr lIns="0" rIns="0" tIns="0" bIns="0">
            <a:normAutofit/>
          </a:bodyPr>
          <a:p>
            <a:endParaRPr b="0" lang="pt-BR" sz="2800" spc="-1" strike="noStrike">
              <a:solidFill>
                <a:srgbClr val="000000"/>
              </a:solidFill>
              <a:latin typeface="Calibri"/>
            </a:endParaRPr>
          </a:p>
        </p:txBody>
      </p:sp>
      <p:sp>
        <p:nvSpPr>
          <p:cNvPr id="129" name="PlaceHolder 3"/>
          <p:cNvSpPr>
            <a:spLocks noGrp="1"/>
          </p:cNvSpPr>
          <p:nvPr>
            <p:ph type="body"/>
          </p:nvPr>
        </p:nvSpPr>
        <p:spPr>
          <a:xfrm>
            <a:off x="6226200" y="1825560"/>
            <a:ext cx="5131080" cy="4350960"/>
          </a:xfrm>
          <a:prstGeom prst="rect">
            <a:avLst/>
          </a:prstGeom>
        </p:spPr>
        <p:txBody>
          <a:bodyPr lIns="0" rIns="0" tIns="0" bIns="0">
            <a:normAutofit/>
          </a:bodyPr>
          <a:p>
            <a:endParaRPr b="0" lang="pt-BR" sz="2800" spc="-1" strike="noStrike">
              <a:solidFill>
                <a:srgbClr val="000000"/>
              </a:solid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1"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133" name="PlaceHolder 2"/>
          <p:cNvSpPr>
            <a:spLocks noGrp="1"/>
          </p:cNvSpPr>
          <p:nvPr>
            <p:ph type="body"/>
          </p:nvPr>
        </p:nvSpPr>
        <p:spPr>
          <a:xfrm>
            <a:off x="838080" y="182556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134" name="PlaceHolder 3"/>
          <p:cNvSpPr>
            <a:spLocks noGrp="1"/>
          </p:cNvSpPr>
          <p:nvPr>
            <p:ph type="body"/>
          </p:nvPr>
        </p:nvSpPr>
        <p:spPr>
          <a:xfrm>
            <a:off x="6226200" y="1825560"/>
            <a:ext cx="5131080" cy="4350960"/>
          </a:xfrm>
          <a:prstGeom prst="rect">
            <a:avLst/>
          </a:prstGeom>
        </p:spPr>
        <p:txBody>
          <a:bodyPr lIns="0" rIns="0" tIns="0" bIns="0">
            <a:normAutofit/>
          </a:bodyPr>
          <a:p>
            <a:endParaRPr b="0" lang="pt-BR" sz="2800" spc="-1" strike="noStrike">
              <a:solidFill>
                <a:srgbClr val="000000"/>
              </a:solidFill>
              <a:latin typeface="Calibri"/>
            </a:endParaRPr>
          </a:p>
        </p:txBody>
      </p:sp>
      <p:sp>
        <p:nvSpPr>
          <p:cNvPr id="135" name="PlaceHolder 4"/>
          <p:cNvSpPr>
            <a:spLocks noGrp="1"/>
          </p:cNvSpPr>
          <p:nvPr>
            <p:ph type="body"/>
          </p:nvPr>
        </p:nvSpPr>
        <p:spPr>
          <a:xfrm>
            <a:off x="838080" y="409824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137" name="PlaceHolder 2"/>
          <p:cNvSpPr>
            <a:spLocks noGrp="1"/>
          </p:cNvSpPr>
          <p:nvPr>
            <p:ph type="body"/>
          </p:nvPr>
        </p:nvSpPr>
        <p:spPr>
          <a:xfrm>
            <a:off x="838080" y="1825560"/>
            <a:ext cx="5131080" cy="4350960"/>
          </a:xfrm>
          <a:prstGeom prst="rect">
            <a:avLst/>
          </a:prstGeom>
        </p:spPr>
        <p:txBody>
          <a:bodyPr lIns="0" rIns="0" tIns="0" bIns="0">
            <a:normAutofit/>
          </a:bodyPr>
          <a:p>
            <a:endParaRPr b="0" lang="pt-BR" sz="2800" spc="-1" strike="noStrike">
              <a:solidFill>
                <a:srgbClr val="000000"/>
              </a:solidFill>
              <a:latin typeface="Calibri"/>
            </a:endParaRPr>
          </a:p>
        </p:txBody>
      </p:sp>
      <p:sp>
        <p:nvSpPr>
          <p:cNvPr id="138" name="PlaceHolder 3"/>
          <p:cNvSpPr>
            <a:spLocks noGrp="1"/>
          </p:cNvSpPr>
          <p:nvPr>
            <p:ph type="body"/>
          </p:nvPr>
        </p:nvSpPr>
        <p:spPr>
          <a:xfrm>
            <a:off x="6226200" y="182556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139" name="PlaceHolder 4"/>
          <p:cNvSpPr>
            <a:spLocks noGrp="1"/>
          </p:cNvSpPr>
          <p:nvPr>
            <p:ph type="body"/>
          </p:nvPr>
        </p:nvSpPr>
        <p:spPr>
          <a:xfrm>
            <a:off x="6226200" y="409824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141" name="PlaceHolder 2"/>
          <p:cNvSpPr>
            <a:spLocks noGrp="1"/>
          </p:cNvSpPr>
          <p:nvPr>
            <p:ph type="body"/>
          </p:nvPr>
        </p:nvSpPr>
        <p:spPr>
          <a:xfrm>
            <a:off x="838080" y="182556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142" name="PlaceHolder 3"/>
          <p:cNvSpPr>
            <a:spLocks noGrp="1"/>
          </p:cNvSpPr>
          <p:nvPr>
            <p:ph type="body"/>
          </p:nvPr>
        </p:nvSpPr>
        <p:spPr>
          <a:xfrm>
            <a:off x="6226200" y="182556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143" name="PlaceHolder 4"/>
          <p:cNvSpPr>
            <a:spLocks noGrp="1"/>
          </p:cNvSpPr>
          <p:nvPr>
            <p:ph type="body"/>
          </p:nvPr>
        </p:nvSpPr>
        <p:spPr>
          <a:xfrm>
            <a:off x="838080" y="4098240"/>
            <a:ext cx="10515240" cy="2075040"/>
          </a:xfrm>
          <a:prstGeom prst="rect">
            <a:avLst/>
          </a:prstGeom>
        </p:spPr>
        <p:txBody>
          <a:bodyPr lIns="0" rIns="0" tIns="0" bIns="0">
            <a:normAutofit/>
          </a:bodyPr>
          <a:p>
            <a:endParaRPr b="0" lang="pt-BR" sz="2800" spc="-1" strike="noStrike">
              <a:solidFill>
                <a:srgbClr val="000000"/>
              </a:solid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145" name="PlaceHolder 2"/>
          <p:cNvSpPr>
            <a:spLocks noGrp="1"/>
          </p:cNvSpPr>
          <p:nvPr>
            <p:ph type="body"/>
          </p:nvPr>
        </p:nvSpPr>
        <p:spPr>
          <a:xfrm>
            <a:off x="838080" y="1825560"/>
            <a:ext cx="1051524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146" name="PlaceHolder 3"/>
          <p:cNvSpPr>
            <a:spLocks noGrp="1"/>
          </p:cNvSpPr>
          <p:nvPr>
            <p:ph type="body"/>
          </p:nvPr>
        </p:nvSpPr>
        <p:spPr>
          <a:xfrm>
            <a:off x="838080" y="4098240"/>
            <a:ext cx="10515240" cy="2075040"/>
          </a:xfrm>
          <a:prstGeom prst="rect">
            <a:avLst/>
          </a:prstGeom>
        </p:spPr>
        <p:txBody>
          <a:bodyPr lIns="0" rIns="0" tIns="0" bIns="0">
            <a:normAutofit/>
          </a:bodyPr>
          <a:p>
            <a:endParaRPr b="0" lang="pt-BR" sz="2800" spc="-1" strike="noStrike">
              <a:solidFill>
                <a:srgbClr val="000000"/>
              </a:solid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148" name="PlaceHolder 2"/>
          <p:cNvSpPr>
            <a:spLocks noGrp="1"/>
          </p:cNvSpPr>
          <p:nvPr>
            <p:ph type="body"/>
          </p:nvPr>
        </p:nvSpPr>
        <p:spPr>
          <a:xfrm>
            <a:off x="838080" y="182556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149" name="PlaceHolder 3"/>
          <p:cNvSpPr>
            <a:spLocks noGrp="1"/>
          </p:cNvSpPr>
          <p:nvPr>
            <p:ph type="body"/>
          </p:nvPr>
        </p:nvSpPr>
        <p:spPr>
          <a:xfrm>
            <a:off x="6226200" y="182556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150" name="PlaceHolder 4"/>
          <p:cNvSpPr>
            <a:spLocks noGrp="1"/>
          </p:cNvSpPr>
          <p:nvPr>
            <p:ph type="body"/>
          </p:nvPr>
        </p:nvSpPr>
        <p:spPr>
          <a:xfrm>
            <a:off x="838080" y="409824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151" name="PlaceHolder 5"/>
          <p:cNvSpPr>
            <a:spLocks noGrp="1"/>
          </p:cNvSpPr>
          <p:nvPr>
            <p:ph type="body"/>
          </p:nvPr>
        </p:nvSpPr>
        <p:spPr>
          <a:xfrm>
            <a:off x="6226200" y="409824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153" name="PlaceHolder 2"/>
          <p:cNvSpPr>
            <a:spLocks noGrp="1"/>
          </p:cNvSpPr>
          <p:nvPr>
            <p:ph type="body"/>
          </p:nvPr>
        </p:nvSpPr>
        <p:spPr>
          <a:xfrm>
            <a:off x="838080" y="1825560"/>
            <a:ext cx="338580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154" name="PlaceHolder 3"/>
          <p:cNvSpPr>
            <a:spLocks noGrp="1"/>
          </p:cNvSpPr>
          <p:nvPr>
            <p:ph type="body"/>
          </p:nvPr>
        </p:nvSpPr>
        <p:spPr>
          <a:xfrm>
            <a:off x="4393440" y="1825560"/>
            <a:ext cx="338580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155" name="PlaceHolder 4"/>
          <p:cNvSpPr>
            <a:spLocks noGrp="1"/>
          </p:cNvSpPr>
          <p:nvPr>
            <p:ph type="body"/>
          </p:nvPr>
        </p:nvSpPr>
        <p:spPr>
          <a:xfrm>
            <a:off x="7949160" y="1825560"/>
            <a:ext cx="338580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156" name="PlaceHolder 5"/>
          <p:cNvSpPr>
            <a:spLocks noGrp="1"/>
          </p:cNvSpPr>
          <p:nvPr>
            <p:ph type="body"/>
          </p:nvPr>
        </p:nvSpPr>
        <p:spPr>
          <a:xfrm>
            <a:off x="838080" y="4098240"/>
            <a:ext cx="338580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157" name="PlaceHolder 6"/>
          <p:cNvSpPr>
            <a:spLocks noGrp="1"/>
          </p:cNvSpPr>
          <p:nvPr>
            <p:ph type="body"/>
          </p:nvPr>
        </p:nvSpPr>
        <p:spPr>
          <a:xfrm>
            <a:off x="4393440" y="4098240"/>
            <a:ext cx="338580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158" name="PlaceHolder 7"/>
          <p:cNvSpPr>
            <a:spLocks noGrp="1"/>
          </p:cNvSpPr>
          <p:nvPr>
            <p:ph type="body"/>
          </p:nvPr>
        </p:nvSpPr>
        <p:spPr>
          <a:xfrm>
            <a:off x="7949160" y="4098240"/>
            <a:ext cx="3385800" cy="2075040"/>
          </a:xfrm>
          <a:prstGeom prst="rect">
            <a:avLst/>
          </a:prstGeom>
        </p:spPr>
        <p:txBody>
          <a:bodyPr lIns="0" rIns="0" tIns="0" bIns="0">
            <a:normAutofit/>
          </a:bodyPr>
          <a:p>
            <a:endParaRPr b="0" lang="pt-BR" sz="2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12" name="PlaceHolder 2"/>
          <p:cNvSpPr>
            <a:spLocks noGrp="1"/>
          </p:cNvSpPr>
          <p:nvPr>
            <p:ph type="body"/>
          </p:nvPr>
        </p:nvSpPr>
        <p:spPr>
          <a:xfrm>
            <a:off x="838080" y="182556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13" name="PlaceHolder 3"/>
          <p:cNvSpPr>
            <a:spLocks noGrp="1"/>
          </p:cNvSpPr>
          <p:nvPr>
            <p:ph type="body"/>
          </p:nvPr>
        </p:nvSpPr>
        <p:spPr>
          <a:xfrm>
            <a:off x="6226200" y="1825560"/>
            <a:ext cx="5131080" cy="4350960"/>
          </a:xfrm>
          <a:prstGeom prst="rect">
            <a:avLst/>
          </a:prstGeom>
        </p:spPr>
        <p:txBody>
          <a:bodyPr lIns="0" rIns="0" tIns="0" bIns="0">
            <a:normAutofit/>
          </a:bodyPr>
          <a:p>
            <a:endParaRPr b="0" lang="pt-BR" sz="2800" spc="-1" strike="noStrike">
              <a:solidFill>
                <a:srgbClr val="000000"/>
              </a:solidFill>
              <a:latin typeface="Calibri"/>
            </a:endParaRPr>
          </a:p>
        </p:txBody>
      </p:sp>
      <p:sp>
        <p:nvSpPr>
          <p:cNvPr id="14" name="PlaceHolder 4"/>
          <p:cNvSpPr>
            <a:spLocks noGrp="1"/>
          </p:cNvSpPr>
          <p:nvPr>
            <p:ph type="body"/>
          </p:nvPr>
        </p:nvSpPr>
        <p:spPr>
          <a:xfrm>
            <a:off x="838080" y="409824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16" name="PlaceHolder 2"/>
          <p:cNvSpPr>
            <a:spLocks noGrp="1"/>
          </p:cNvSpPr>
          <p:nvPr>
            <p:ph type="body"/>
          </p:nvPr>
        </p:nvSpPr>
        <p:spPr>
          <a:xfrm>
            <a:off x="838080" y="1825560"/>
            <a:ext cx="5131080" cy="4350960"/>
          </a:xfrm>
          <a:prstGeom prst="rect">
            <a:avLst/>
          </a:prstGeom>
        </p:spPr>
        <p:txBody>
          <a:bodyPr lIns="0" rIns="0" tIns="0" bIns="0">
            <a:normAutofit/>
          </a:bodyPr>
          <a:p>
            <a:endParaRPr b="0" lang="pt-BR" sz="2800" spc="-1" strike="noStrike">
              <a:solidFill>
                <a:srgbClr val="000000"/>
              </a:solidFill>
              <a:latin typeface="Calibri"/>
            </a:endParaRPr>
          </a:p>
        </p:txBody>
      </p:sp>
      <p:sp>
        <p:nvSpPr>
          <p:cNvPr id="17" name="PlaceHolder 3"/>
          <p:cNvSpPr>
            <a:spLocks noGrp="1"/>
          </p:cNvSpPr>
          <p:nvPr>
            <p:ph type="body"/>
          </p:nvPr>
        </p:nvSpPr>
        <p:spPr>
          <a:xfrm>
            <a:off x="6226200" y="182556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18" name="PlaceHolder 4"/>
          <p:cNvSpPr>
            <a:spLocks noGrp="1"/>
          </p:cNvSpPr>
          <p:nvPr>
            <p:ph type="body"/>
          </p:nvPr>
        </p:nvSpPr>
        <p:spPr>
          <a:xfrm>
            <a:off x="6226200" y="409824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pt-BR" sz="1800" spc="-1" strike="noStrike">
              <a:solidFill>
                <a:srgbClr val="000000"/>
              </a:solidFill>
              <a:latin typeface="Calibri"/>
            </a:endParaRPr>
          </a:p>
        </p:txBody>
      </p:sp>
      <p:sp>
        <p:nvSpPr>
          <p:cNvPr id="20" name="PlaceHolder 2"/>
          <p:cNvSpPr>
            <a:spLocks noGrp="1"/>
          </p:cNvSpPr>
          <p:nvPr>
            <p:ph type="body"/>
          </p:nvPr>
        </p:nvSpPr>
        <p:spPr>
          <a:xfrm>
            <a:off x="838080" y="182556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21" name="PlaceHolder 3"/>
          <p:cNvSpPr>
            <a:spLocks noGrp="1"/>
          </p:cNvSpPr>
          <p:nvPr>
            <p:ph type="body"/>
          </p:nvPr>
        </p:nvSpPr>
        <p:spPr>
          <a:xfrm>
            <a:off x="6226200" y="1825560"/>
            <a:ext cx="5131080" cy="2075040"/>
          </a:xfrm>
          <a:prstGeom prst="rect">
            <a:avLst/>
          </a:prstGeom>
        </p:spPr>
        <p:txBody>
          <a:bodyPr lIns="0" rIns="0" tIns="0" bIns="0">
            <a:normAutofit/>
          </a:bodyPr>
          <a:p>
            <a:endParaRPr b="0" lang="pt-BR" sz="2800" spc="-1" strike="noStrike">
              <a:solidFill>
                <a:srgbClr val="000000"/>
              </a:solidFill>
              <a:latin typeface="Calibri"/>
            </a:endParaRPr>
          </a:p>
        </p:txBody>
      </p:sp>
      <p:sp>
        <p:nvSpPr>
          <p:cNvPr id="22" name="PlaceHolder 4"/>
          <p:cNvSpPr>
            <a:spLocks noGrp="1"/>
          </p:cNvSpPr>
          <p:nvPr>
            <p:ph type="body"/>
          </p:nvPr>
        </p:nvSpPr>
        <p:spPr>
          <a:xfrm>
            <a:off x="838080" y="4098240"/>
            <a:ext cx="10515240" cy="2075040"/>
          </a:xfrm>
          <a:prstGeom prst="rect">
            <a:avLst/>
          </a:prstGeom>
        </p:spPr>
        <p:txBody>
          <a:bodyPr lIns="0" rIns="0" tIns="0" bIns="0">
            <a:normAutofit/>
          </a:bodyPr>
          <a:p>
            <a:endParaRPr b="0" lang="pt-BR"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280" cy="2386800"/>
          </a:xfrm>
          <a:prstGeom prst="rect">
            <a:avLst/>
          </a:prstGeom>
        </p:spPr>
        <p:txBody>
          <a:bodyPr lIns="0" rIns="0" tIns="0" bIns="0" anchor="ctr">
            <a:noAutofit/>
          </a:bodyPr>
          <a:p>
            <a:pPr algn="ctr"/>
            <a:r>
              <a:rPr b="0" lang="pt-BR" sz="1800" spc="-1" strike="noStrike">
                <a:latin typeface="Arial"/>
              </a:rPr>
              <a:t>Clique para editar o formato do texto do título</a:t>
            </a:r>
            <a:endParaRPr b="0" lang="pt-BR" sz="1800" spc="-1" strike="noStrike">
              <a:latin typeface="Arial"/>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pt-BR" sz="3200" spc="-1" strike="noStrike">
                <a:latin typeface="Arial"/>
              </a:rPr>
              <a:t>Clique para editar o formato do texto da estrutura de tópicos</a:t>
            </a:r>
            <a:endParaRPr b="0" lang="pt-BR" sz="3200" spc="-1" strike="noStrike">
              <a:latin typeface="Arial"/>
            </a:endParaRPr>
          </a:p>
          <a:p>
            <a:pPr lvl="1" marL="864000" indent="-324000">
              <a:spcBef>
                <a:spcPts val="1134"/>
              </a:spcBef>
              <a:buClr>
                <a:srgbClr val="000000"/>
              </a:buClr>
              <a:buSzPct val="75000"/>
              <a:buFont typeface="Symbol" charset="2"/>
              <a:buChar char=""/>
            </a:pPr>
            <a:r>
              <a:rPr b="0" lang="pt-BR" sz="2800" spc="-1" strike="noStrike">
                <a:latin typeface="Arial"/>
              </a:rPr>
              <a:t>2.º nível da estrutura de tópicos</a:t>
            </a:r>
            <a:endParaRPr b="0" lang="pt-BR" sz="2800" spc="-1" strike="noStrike">
              <a:latin typeface="Arial"/>
            </a:endParaRPr>
          </a:p>
          <a:p>
            <a:pPr lvl="2" marL="1296000" indent="-288000">
              <a:spcBef>
                <a:spcPts val="850"/>
              </a:spcBef>
              <a:buClr>
                <a:srgbClr val="000000"/>
              </a:buClr>
              <a:buSzPct val="45000"/>
              <a:buFont typeface="Wingdings" charset="2"/>
              <a:buChar char=""/>
            </a:pPr>
            <a:r>
              <a:rPr b="0" lang="pt-BR" sz="2400" spc="-1" strike="noStrike">
                <a:latin typeface="Arial"/>
              </a:rPr>
              <a:t>3.º nível da estrutura de tópicos</a:t>
            </a:r>
            <a:endParaRPr b="0" lang="pt-BR" sz="2400" spc="-1" strike="noStrike">
              <a:latin typeface="Arial"/>
            </a:endParaRPr>
          </a:p>
          <a:p>
            <a:pPr lvl="3" marL="1728000" indent="-216000">
              <a:spcBef>
                <a:spcPts val="567"/>
              </a:spcBef>
              <a:buClr>
                <a:srgbClr val="000000"/>
              </a:buClr>
              <a:buSzPct val="75000"/>
              <a:buFont typeface="Symbol" charset="2"/>
              <a:buChar char=""/>
            </a:pPr>
            <a:r>
              <a:rPr b="0" lang="pt-BR" sz="2000" spc="-1" strike="noStrike">
                <a:latin typeface="Arial"/>
              </a:rPr>
              <a:t>4.º nível da estrutura de tópicos</a:t>
            </a:r>
            <a:endParaRPr b="0" lang="pt-BR" sz="2000" spc="-1" strike="noStrike">
              <a:latin typeface="Arial"/>
            </a:endParaRPr>
          </a:p>
          <a:p>
            <a:pPr lvl="4" marL="2160000" indent="-216000">
              <a:spcBef>
                <a:spcPts val="283"/>
              </a:spcBef>
              <a:buClr>
                <a:srgbClr val="000000"/>
              </a:buClr>
              <a:buSzPct val="45000"/>
              <a:buFont typeface="Wingdings" charset="2"/>
              <a:buChar char=""/>
            </a:pPr>
            <a:r>
              <a:rPr b="0" lang="pt-BR" sz="2000" spc="-1" strike="noStrike">
                <a:latin typeface="Arial"/>
              </a:rPr>
              <a:t>5.º nível da estrutura de tópicos</a:t>
            </a:r>
            <a:endParaRPr b="0" lang="pt-BR" sz="2000" spc="-1" strike="noStrike">
              <a:latin typeface="Arial"/>
            </a:endParaRPr>
          </a:p>
          <a:p>
            <a:pPr lvl="5" marL="2592000" indent="-216000">
              <a:spcBef>
                <a:spcPts val="283"/>
              </a:spcBef>
              <a:buClr>
                <a:srgbClr val="000000"/>
              </a:buClr>
              <a:buSzPct val="45000"/>
              <a:buFont typeface="Wingdings" charset="2"/>
              <a:buChar char=""/>
            </a:pPr>
            <a:r>
              <a:rPr b="0" lang="pt-BR" sz="2000" spc="-1" strike="noStrike">
                <a:latin typeface="Arial"/>
              </a:rPr>
              <a:t>6.º nível da estrutura de tópicos</a:t>
            </a:r>
            <a:endParaRPr b="0" lang="pt-BR" sz="2000" spc="-1" strike="noStrike">
              <a:latin typeface="Arial"/>
            </a:endParaRPr>
          </a:p>
          <a:p>
            <a:pPr lvl="6" marL="3024000" indent="-216000">
              <a:spcBef>
                <a:spcPts val="283"/>
              </a:spcBef>
              <a:buClr>
                <a:srgbClr val="000000"/>
              </a:buClr>
              <a:buSzPct val="45000"/>
              <a:buFont typeface="Wingdings" charset="2"/>
              <a:buChar char=""/>
            </a:pPr>
            <a:r>
              <a:rPr b="0" lang="pt-BR" sz="2000" spc="-1" strike="noStrike">
                <a:latin typeface="Arial"/>
              </a:rPr>
              <a:t>7.º nível da estrutura de tópicos</a:t>
            </a:r>
            <a:endParaRPr b="0" lang="pt-B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CustomShape 1"/>
          <p:cNvSpPr/>
          <p:nvPr/>
        </p:nvSpPr>
        <p:spPr>
          <a:xfrm>
            <a:off x="9077040" y="6400800"/>
            <a:ext cx="2809440" cy="456840"/>
          </a:xfrm>
          <a:prstGeom prst="rect">
            <a:avLst/>
          </a:prstGeom>
          <a:noFill/>
          <a:ln>
            <a:noFill/>
          </a:ln>
        </p:spPr>
        <p:style>
          <a:lnRef idx="0"/>
          <a:fillRef idx="0"/>
          <a:effectRef idx="0"/>
          <a:fontRef idx="minor"/>
        </p:style>
        <p:txBody>
          <a:bodyPr wrap="none" lIns="0" rIns="0" tIns="48240" bIns="48240" anchor="ctr">
            <a:noAutofit/>
          </a:bodyPr>
          <a:p>
            <a:pPr algn="r">
              <a:lnSpc>
                <a:spcPct val="100000"/>
              </a:lnSpc>
            </a:pPr>
            <a:r>
              <a:rPr b="0" lang="pt-BR" sz="800" spc="-1" strike="noStrike">
                <a:solidFill>
                  <a:srgbClr val="000000"/>
                </a:solidFill>
                <a:latin typeface="Calibri"/>
              </a:rPr>
              <a:t>© EC2G CONSULTORIA </a:t>
            </a:r>
            <a:endParaRPr b="0" lang="pt-BR" sz="800" spc="-1" strike="noStrike">
              <a:latin typeface="Arial"/>
            </a:endParaRPr>
          </a:p>
        </p:txBody>
      </p:sp>
      <p:sp>
        <p:nvSpPr>
          <p:cNvPr id="39" name="PlaceHolder 2"/>
          <p:cNvSpPr>
            <a:spLocks noGrp="1"/>
          </p:cNvSpPr>
          <p:nvPr>
            <p:ph type="title"/>
          </p:nvPr>
        </p:nvSpPr>
        <p:spPr>
          <a:xfrm>
            <a:off x="609480" y="273600"/>
            <a:ext cx="10972440" cy="1144800"/>
          </a:xfrm>
          <a:prstGeom prst="rect">
            <a:avLst/>
          </a:prstGeom>
        </p:spPr>
        <p:txBody>
          <a:bodyPr lIns="0" rIns="0" tIns="0" bIns="0" anchor="ctr">
            <a:noAutofit/>
          </a:bodyPr>
          <a:p>
            <a:r>
              <a:rPr b="0" lang="pt-BR" sz="1800" spc="-1" strike="noStrike">
                <a:solidFill>
                  <a:srgbClr val="000000"/>
                </a:solidFill>
                <a:latin typeface="Calibri"/>
              </a:rPr>
              <a:t>Clique para editar o formato do texto do título</a:t>
            </a:r>
            <a:endParaRPr b="0" lang="pt-BR" sz="1800" spc="-1" strike="noStrike">
              <a:solidFill>
                <a:srgbClr val="000000"/>
              </a:solidFill>
              <a:latin typeface="Calibri"/>
            </a:endParaRPr>
          </a:p>
        </p:txBody>
      </p:sp>
      <p:sp>
        <p:nvSpPr>
          <p:cNvPr id="40" name="PlaceHolder 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pt-BR" sz="2800" spc="-1" strike="noStrike">
                <a:solidFill>
                  <a:srgbClr val="000000"/>
                </a:solidFill>
                <a:latin typeface="Calibri"/>
              </a:rPr>
              <a:t>Clique para editar o formato do texto da estrutura de tópicos</a:t>
            </a:r>
            <a:endParaRPr b="0" lang="pt-BR"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pt-BR" sz="2000" spc="-1" strike="noStrike">
                <a:solidFill>
                  <a:srgbClr val="000000"/>
                </a:solidFill>
                <a:latin typeface="Calibri"/>
              </a:rPr>
              <a:t>2.º nível da estrutura de tópicos</a:t>
            </a:r>
            <a:endParaRPr b="0" lang="pt-BR"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pt-BR" sz="1800" spc="-1" strike="noStrike">
                <a:solidFill>
                  <a:srgbClr val="000000"/>
                </a:solidFill>
                <a:latin typeface="Calibri"/>
              </a:rPr>
              <a:t>3.º nível da estrutura de tópicos</a:t>
            </a:r>
            <a:endParaRPr b="0" lang="pt-B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pt-BR" sz="1800" spc="-1" strike="noStrike">
                <a:solidFill>
                  <a:srgbClr val="000000"/>
                </a:solidFill>
                <a:latin typeface="Calibri"/>
              </a:rPr>
              <a:t>4.º nível da estrutura de tópicos</a:t>
            </a:r>
            <a:endParaRPr b="0" lang="pt-B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pt-BR" sz="2000" spc="-1" strike="noStrike">
                <a:solidFill>
                  <a:srgbClr val="000000"/>
                </a:solidFill>
                <a:latin typeface="Calibri"/>
              </a:rPr>
              <a:t>5.º nível da estrutura de tópicos</a:t>
            </a:r>
            <a:endParaRPr b="0" lang="pt-B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pt-BR" sz="2000" spc="-1" strike="noStrike">
                <a:solidFill>
                  <a:srgbClr val="000000"/>
                </a:solidFill>
                <a:latin typeface="Calibri"/>
              </a:rPr>
              <a:t>6.º nível da estrutura de tópicos</a:t>
            </a:r>
            <a:endParaRPr b="0" lang="pt-B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pt-BR" sz="2000" spc="-1" strike="noStrike">
                <a:solidFill>
                  <a:srgbClr val="000000"/>
                </a:solidFill>
                <a:latin typeface="Calibri"/>
              </a:rPr>
              <a:t>7.º nível da estrutura de tópicos</a:t>
            </a:r>
            <a:endParaRPr b="0" lang="pt-B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838080" y="365040"/>
            <a:ext cx="10515240" cy="1325160"/>
          </a:xfrm>
          <a:prstGeom prst="rect">
            <a:avLst/>
          </a:prstGeom>
        </p:spPr>
        <p:txBody>
          <a:bodyPr anchor="ctr">
            <a:noAutofit/>
          </a:bodyPr>
          <a:p>
            <a:pPr>
              <a:lnSpc>
                <a:spcPct val="90000"/>
              </a:lnSpc>
            </a:pPr>
            <a:r>
              <a:rPr b="0" lang="pt-BR" sz="4400" spc="-1" strike="noStrike">
                <a:solidFill>
                  <a:srgbClr val="000000"/>
                </a:solidFill>
                <a:latin typeface="Calibri Light"/>
              </a:rPr>
              <a:t>Clique para editar o título Mestre</a:t>
            </a:r>
            <a:endParaRPr b="0" lang="pt-BR" sz="4400" spc="-1" strike="noStrike">
              <a:solidFill>
                <a:srgbClr val="000000"/>
              </a:solidFill>
              <a:latin typeface="Calibri"/>
            </a:endParaRPr>
          </a:p>
        </p:txBody>
      </p:sp>
      <p:sp>
        <p:nvSpPr>
          <p:cNvPr id="78" name="PlaceHolder 2"/>
          <p:cNvSpPr>
            <a:spLocks noGrp="1"/>
          </p:cNvSpPr>
          <p:nvPr>
            <p:ph type="dt"/>
          </p:nvPr>
        </p:nvSpPr>
        <p:spPr>
          <a:xfrm>
            <a:off x="838080" y="6356520"/>
            <a:ext cx="2742840" cy="364680"/>
          </a:xfrm>
          <a:prstGeom prst="rect">
            <a:avLst/>
          </a:prstGeom>
        </p:spPr>
        <p:txBody>
          <a:bodyPr anchor="ctr">
            <a:noAutofit/>
          </a:bodyPr>
          <a:p>
            <a:pPr>
              <a:lnSpc>
                <a:spcPct val="100000"/>
              </a:lnSpc>
            </a:pPr>
            <a:fld id="{1A38291D-0B0F-4EDB-9420-6584CFA9D9EC}" type="datetime">
              <a:rPr b="0" lang="pt-BR" sz="1200" spc="-1" strike="noStrike">
                <a:solidFill>
                  <a:srgbClr val="8b8b8b"/>
                </a:solidFill>
                <a:latin typeface="Calibri"/>
              </a:rPr>
              <a:t>15/09/21</a:t>
            </a:fld>
            <a:endParaRPr b="0" lang="pt-BR" sz="1200" spc="-1" strike="noStrike">
              <a:latin typeface="Times New Roman"/>
            </a:endParaRPr>
          </a:p>
        </p:txBody>
      </p:sp>
      <p:sp>
        <p:nvSpPr>
          <p:cNvPr id="79" name="PlaceHolder 3"/>
          <p:cNvSpPr>
            <a:spLocks noGrp="1"/>
          </p:cNvSpPr>
          <p:nvPr>
            <p:ph type="ftr"/>
          </p:nvPr>
        </p:nvSpPr>
        <p:spPr>
          <a:xfrm>
            <a:off x="4038480" y="6356520"/>
            <a:ext cx="4114440" cy="364680"/>
          </a:xfrm>
          <a:prstGeom prst="rect">
            <a:avLst/>
          </a:prstGeom>
        </p:spPr>
        <p:txBody>
          <a:bodyPr anchor="ctr">
            <a:noAutofit/>
          </a:bodyPr>
          <a:p>
            <a:endParaRPr b="0" lang="pt-BR" sz="2400" spc="-1" strike="noStrike">
              <a:latin typeface="Times New Roman"/>
            </a:endParaRPr>
          </a:p>
        </p:txBody>
      </p:sp>
      <p:sp>
        <p:nvSpPr>
          <p:cNvPr id="80" name="PlaceHolder 4"/>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5A9EE735-6BA7-4165-841D-FB7FA6A461FD}" type="slidenum">
              <a:rPr b="0" lang="pt-BR" sz="1200" spc="-1" strike="noStrike">
                <a:solidFill>
                  <a:srgbClr val="8b8b8b"/>
                </a:solidFill>
                <a:latin typeface="Calibri"/>
              </a:rPr>
              <a:t>&lt;número&gt;</a:t>
            </a:fld>
            <a:endParaRPr b="0" lang="pt-BR" sz="1200" spc="-1" strike="noStrike">
              <a:latin typeface="Times New Roman"/>
            </a:endParaRPr>
          </a:p>
        </p:txBody>
      </p:sp>
      <p:sp>
        <p:nvSpPr>
          <p:cNvPr id="81"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pt-BR" sz="2800" spc="-1" strike="noStrike">
                <a:solidFill>
                  <a:srgbClr val="000000"/>
                </a:solidFill>
                <a:latin typeface="Calibri"/>
              </a:rPr>
              <a:t>Clique para editar o formato do texto da estrutura de tópicos</a:t>
            </a:r>
            <a:endParaRPr b="0" lang="pt-BR"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pt-BR" sz="2000" spc="-1" strike="noStrike">
                <a:solidFill>
                  <a:srgbClr val="000000"/>
                </a:solidFill>
                <a:latin typeface="Calibri"/>
              </a:rPr>
              <a:t>2.º nível da estrutura de tópicos</a:t>
            </a:r>
            <a:endParaRPr b="0" lang="pt-BR"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pt-BR" sz="1800" spc="-1" strike="noStrike">
                <a:solidFill>
                  <a:srgbClr val="000000"/>
                </a:solidFill>
                <a:latin typeface="Calibri"/>
              </a:rPr>
              <a:t>3.º nível da estrutura de tópicos</a:t>
            </a:r>
            <a:endParaRPr b="0" lang="pt-B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pt-BR" sz="1800" spc="-1" strike="noStrike">
                <a:solidFill>
                  <a:srgbClr val="000000"/>
                </a:solidFill>
                <a:latin typeface="Calibri"/>
              </a:rPr>
              <a:t>4.º nível da estrutura de tópicos</a:t>
            </a:r>
            <a:endParaRPr b="0" lang="pt-B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pt-BR" sz="2000" spc="-1" strike="noStrike">
                <a:solidFill>
                  <a:srgbClr val="000000"/>
                </a:solidFill>
                <a:latin typeface="Calibri"/>
              </a:rPr>
              <a:t>5.º nível da estrutura de tópicos</a:t>
            </a:r>
            <a:endParaRPr b="0" lang="pt-B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pt-BR" sz="2000" spc="-1" strike="noStrike">
                <a:solidFill>
                  <a:srgbClr val="000000"/>
                </a:solidFill>
                <a:latin typeface="Calibri"/>
              </a:rPr>
              <a:t>6.º nível da estrutura de tópicos</a:t>
            </a:r>
            <a:endParaRPr b="0" lang="pt-B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pt-BR" sz="2000" spc="-1" strike="noStrike">
                <a:solidFill>
                  <a:srgbClr val="000000"/>
                </a:solidFill>
                <a:latin typeface="Calibri"/>
              </a:rPr>
              <a:t>7.º nível da estrutura de tópicos</a:t>
            </a:r>
            <a:endParaRPr b="0" lang="pt-B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8" name="PlaceHolder 1"/>
          <p:cNvSpPr>
            <a:spLocks noGrp="1"/>
          </p:cNvSpPr>
          <p:nvPr>
            <p:ph type="body"/>
          </p:nvPr>
        </p:nvSpPr>
        <p:spPr>
          <a:xfrm>
            <a:off x="838080" y="1825560"/>
            <a:ext cx="10515240" cy="4350960"/>
          </a:xfrm>
          <a:prstGeom prst="rect">
            <a:avLst/>
          </a:prstGeom>
        </p:spPr>
        <p:txBody>
          <a:bodyPr>
            <a:noAutofit/>
          </a:bodyPr>
          <a:p>
            <a:pPr marL="228600" indent="-228240">
              <a:lnSpc>
                <a:spcPct val="90000"/>
              </a:lnSpc>
              <a:spcBef>
                <a:spcPts val="1001"/>
              </a:spcBef>
              <a:buClr>
                <a:srgbClr val="000000"/>
              </a:buClr>
              <a:buFont typeface="Arial"/>
              <a:buChar char="•"/>
            </a:pPr>
            <a:r>
              <a:rPr b="0" lang="pt-BR" sz="2800" spc="-1" strike="noStrike">
                <a:solidFill>
                  <a:srgbClr val="000000"/>
                </a:solidFill>
                <a:latin typeface="Calibri"/>
              </a:rPr>
              <a:t>Editar estilos de texto Mestre</a:t>
            </a:r>
            <a:endParaRPr b="0" lang="pt-BR"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pt-BR" sz="2400" spc="-1" strike="noStrike">
                <a:solidFill>
                  <a:srgbClr val="000000"/>
                </a:solidFill>
                <a:latin typeface="Calibri"/>
              </a:rPr>
              <a:t>Segundo nível</a:t>
            </a:r>
            <a:endParaRPr b="0" lang="pt-BR"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pt-BR" sz="2000" spc="-1" strike="noStrike">
                <a:solidFill>
                  <a:srgbClr val="000000"/>
                </a:solidFill>
                <a:latin typeface="Calibri"/>
              </a:rPr>
              <a:t>Terceiro nível</a:t>
            </a:r>
            <a:endParaRPr b="0" lang="pt-BR"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pt-BR" sz="1800" spc="-1" strike="noStrike">
                <a:solidFill>
                  <a:srgbClr val="000000"/>
                </a:solidFill>
                <a:latin typeface="Calibri"/>
              </a:rPr>
              <a:t>Quarto nível</a:t>
            </a:r>
            <a:endParaRPr b="0" lang="pt-BR"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pt-BR" sz="1800" spc="-1" strike="noStrike">
                <a:solidFill>
                  <a:srgbClr val="000000"/>
                </a:solidFill>
                <a:latin typeface="Calibri"/>
              </a:rPr>
              <a:t>Quinto nível</a:t>
            </a:r>
            <a:endParaRPr b="0" lang="pt-BR" sz="1800" spc="-1" strike="noStrike">
              <a:solidFill>
                <a:srgbClr val="000000"/>
              </a:solidFill>
              <a:latin typeface="Calibri"/>
            </a:endParaRPr>
          </a:p>
        </p:txBody>
      </p:sp>
      <p:sp>
        <p:nvSpPr>
          <p:cNvPr id="119" name="PlaceHolder 2"/>
          <p:cNvSpPr>
            <a:spLocks noGrp="1"/>
          </p:cNvSpPr>
          <p:nvPr>
            <p:ph type="dt"/>
          </p:nvPr>
        </p:nvSpPr>
        <p:spPr>
          <a:xfrm>
            <a:off x="838080" y="6356520"/>
            <a:ext cx="2742840" cy="364680"/>
          </a:xfrm>
          <a:prstGeom prst="rect">
            <a:avLst/>
          </a:prstGeom>
        </p:spPr>
        <p:txBody>
          <a:bodyPr anchor="ctr">
            <a:noAutofit/>
          </a:bodyPr>
          <a:p>
            <a:pPr>
              <a:lnSpc>
                <a:spcPct val="100000"/>
              </a:lnSpc>
            </a:pPr>
            <a:fld id="{04EB3993-DDA3-42E4-A0BC-408E9F886887}" type="datetime">
              <a:rPr b="0" lang="pt-BR" sz="1200" spc="-1" strike="noStrike">
                <a:solidFill>
                  <a:srgbClr val="8b8b8b"/>
                </a:solidFill>
                <a:latin typeface="Calibri"/>
              </a:rPr>
              <a:t>15/09/21</a:t>
            </a:fld>
            <a:endParaRPr b="0" lang="pt-BR" sz="1200" spc="-1" strike="noStrike">
              <a:latin typeface="Times New Roman"/>
            </a:endParaRPr>
          </a:p>
        </p:txBody>
      </p:sp>
      <p:sp>
        <p:nvSpPr>
          <p:cNvPr id="120" name="PlaceHolder 3"/>
          <p:cNvSpPr>
            <a:spLocks noGrp="1"/>
          </p:cNvSpPr>
          <p:nvPr>
            <p:ph type="ftr"/>
          </p:nvPr>
        </p:nvSpPr>
        <p:spPr>
          <a:xfrm>
            <a:off x="4038480" y="6356520"/>
            <a:ext cx="4114440" cy="364680"/>
          </a:xfrm>
          <a:prstGeom prst="rect">
            <a:avLst/>
          </a:prstGeom>
        </p:spPr>
        <p:txBody>
          <a:bodyPr anchor="ctr">
            <a:noAutofit/>
          </a:bodyPr>
          <a:p>
            <a:endParaRPr b="0" lang="pt-BR" sz="2400" spc="-1" strike="noStrike">
              <a:latin typeface="Times New Roman"/>
            </a:endParaRPr>
          </a:p>
        </p:txBody>
      </p:sp>
      <p:sp>
        <p:nvSpPr>
          <p:cNvPr id="121" name="CustomShape 4"/>
          <p:cNvSpPr/>
          <p:nvPr/>
        </p:nvSpPr>
        <p:spPr>
          <a:xfrm>
            <a:off x="9077040" y="6400800"/>
            <a:ext cx="2809440" cy="456840"/>
          </a:xfrm>
          <a:prstGeom prst="rect">
            <a:avLst/>
          </a:prstGeom>
          <a:noFill/>
          <a:ln>
            <a:noFill/>
          </a:ln>
        </p:spPr>
        <p:style>
          <a:lnRef idx="0"/>
          <a:fillRef idx="0"/>
          <a:effectRef idx="0"/>
          <a:fontRef idx="minor"/>
        </p:style>
        <p:txBody>
          <a:bodyPr wrap="none" lIns="0" rIns="0" tIns="48240" bIns="48240" anchor="ctr">
            <a:noAutofit/>
          </a:bodyPr>
          <a:p>
            <a:pPr algn="r">
              <a:lnSpc>
                <a:spcPct val="100000"/>
              </a:lnSpc>
            </a:pPr>
            <a:r>
              <a:rPr b="0" lang="pt-BR" sz="800" spc="-1" strike="noStrike">
                <a:solidFill>
                  <a:srgbClr val="000000"/>
                </a:solidFill>
                <a:latin typeface="Calibri"/>
              </a:rPr>
              <a:t>© EC2G CONSULTORIA </a:t>
            </a:r>
            <a:endParaRPr b="0" lang="pt-BR" sz="800" spc="-1" strike="noStrike">
              <a:latin typeface="Arial"/>
            </a:endParaRPr>
          </a:p>
        </p:txBody>
      </p:sp>
      <p:sp>
        <p:nvSpPr>
          <p:cNvPr id="122" name="PlaceHolder 5"/>
          <p:cNvSpPr>
            <a:spLocks noGrp="1"/>
          </p:cNvSpPr>
          <p:nvPr>
            <p:ph type="title"/>
          </p:nvPr>
        </p:nvSpPr>
        <p:spPr>
          <a:xfrm>
            <a:off x="609480" y="273600"/>
            <a:ext cx="10972440" cy="1144800"/>
          </a:xfrm>
          <a:prstGeom prst="rect">
            <a:avLst/>
          </a:prstGeom>
        </p:spPr>
        <p:txBody>
          <a:bodyPr lIns="0" rIns="0" tIns="0" bIns="0" anchor="ctr">
            <a:noAutofit/>
          </a:bodyPr>
          <a:p>
            <a:r>
              <a:rPr b="0" lang="pt-BR" sz="1800" spc="-1" strike="noStrike">
                <a:solidFill>
                  <a:srgbClr val="000000"/>
                </a:solidFill>
                <a:latin typeface="Calibri"/>
              </a:rPr>
              <a:t>Clique para editar o formato do texto do título</a:t>
            </a:r>
            <a:endParaRPr b="0" lang="pt-BR" sz="18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3.xml"/>
</Relationships>
</file>

<file path=ppt/slides/_rels/slide13.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3.xml"/>
</Relationships>
</file>

<file path=ppt/slides/_rels/slide14.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3.xml"/>
</Relationships>
</file>

<file path=ppt/slides/_rels/slide15.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3.xml"/>
</Relationships>
</file>

<file path=ppt/slides/_rels/slide16.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3.xml"/>
</Relationships>
</file>

<file path=ppt/slides/_rels/slide17.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3.xml"/>
</Relationships>
</file>

<file path=ppt/slides/_rels/slide18.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3.xml"/>
</Relationships>
</file>

<file path=ppt/slides/_rels/slide19.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3.xml"/>
</Relationships>
</file>

<file path=ppt/slides/_rels/slide20.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3.xml"/>
</Relationships>
</file>

<file path=ppt/slides/_rels/slide21.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
</Relationships>
</file>

<file path=ppt/slides/_rels/slide22.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3.xml"/>
</Relationships>
</file>

<file path=ppt/slides/_rels/slide23.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3.xml"/>
</Relationships>
</file>

<file path=ppt/slides/_rels/slide24.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3.xml"/>
</Relationships>
</file>

<file path=ppt/slides/_rels/slide25.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3.xml"/>
</Relationships>
</file>

<file path=ppt/slides/_rels/slide26.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gif"/><Relationship Id="rId3"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gif"/><Relationship Id="rId3" Type="http://schemas.openxmlformats.org/officeDocument/2006/relationships/slideLayout" Target="../slideLayouts/slideLayout29.xml"/>
</Relationships>
</file>

<file path=ppt/slides/_rels/slide28.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image" Target="../media/image31.gif"/><Relationship Id="rId3" Type="http://schemas.openxmlformats.org/officeDocument/2006/relationships/slideLayout" Target="../slideLayouts/slideLayout29.xml"/>
</Relationships>
</file>

<file path=ppt/slides/_rels/slide29.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image" Target="../media/image33.gif"/><Relationship Id="rId3" Type="http://schemas.openxmlformats.org/officeDocument/2006/relationships/image" Target="../media/image34.wmf"/><Relationship Id="rId4" Type="http://schemas.openxmlformats.org/officeDocument/2006/relationships/slideLayout" Target="../slideLayouts/slideLayout29.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3.xml"/>
</Relationships>
</file>

<file path=ppt/slides/_rels/slide30.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36.gif"/><Relationship Id="rId3" Type="http://schemas.openxmlformats.org/officeDocument/2006/relationships/slideLayout" Target="../slideLayouts/slideLayout29.xml"/>
</Relationships>
</file>

<file path=ppt/slides/_rels/slide31.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hyperlink" Target="mailto:eduardo@ec2g.com.br" TargetMode="External"/><Relationship Id="rId3" Type="http://schemas.openxmlformats.org/officeDocument/2006/relationships/hyperlink" Target="mailto:actuarial@ec2g.com.br" TargetMode="External"/><Relationship Id="rId4" Type="http://schemas.openxmlformats.org/officeDocument/2006/relationships/slideLayout" Target="../slideLayouts/slideLayout37.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9" name="CustomShape 1"/>
          <p:cNvSpPr/>
          <p:nvPr/>
        </p:nvSpPr>
        <p:spPr>
          <a:xfrm rot="16200000">
            <a:off x="1288440" y="381960"/>
            <a:ext cx="2199600" cy="3341880"/>
          </a:xfrm>
          <a:prstGeom prst="downArrow">
            <a:avLst>
              <a:gd name="adj1" fmla="val 100000"/>
              <a:gd name="adj2" fmla="val 15788"/>
            </a:avLst>
          </a:prstGeom>
          <a:solidFill>
            <a:srgbClr val="404040"/>
          </a:solidFill>
          <a:ln w="54000">
            <a:noFill/>
          </a:ln>
        </p:spPr>
        <p:style>
          <a:lnRef idx="2">
            <a:schemeClr val="accent1">
              <a:shade val="50000"/>
            </a:schemeClr>
          </a:lnRef>
          <a:fillRef idx="1">
            <a:schemeClr val="accent1"/>
          </a:fillRef>
          <a:effectRef idx="0">
            <a:schemeClr val="accent1"/>
          </a:effectRef>
          <a:fontRef idx="minor"/>
        </p:style>
      </p:sp>
      <p:pic>
        <p:nvPicPr>
          <p:cNvPr id="160" name="Imagem 4" descr=""/>
          <p:cNvPicPr/>
          <p:nvPr/>
        </p:nvPicPr>
        <p:blipFill>
          <a:blip r:embed="rId1"/>
          <a:stretch/>
        </p:blipFill>
        <p:spPr>
          <a:xfrm>
            <a:off x="4662360" y="1487520"/>
            <a:ext cx="5803200" cy="2886840"/>
          </a:xfrm>
          <a:prstGeom prst="rect">
            <a:avLst/>
          </a:prstGeom>
          <a:ln>
            <a:noFill/>
          </a:ln>
        </p:spPr>
      </p:pic>
      <p:sp>
        <p:nvSpPr>
          <p:cNvPr id="161" name="CustomShape 2"/>
          <p:cNvSpPr/>
          <p:nvPr/>
        </p:nvSpPr>
        <p:spPr>
          <a:xfrm>
            <a:off x="966960" y="1204200"/>
            <a:ext cx="2668680" cy="178056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pt-BR" sz="3200" spc="-1" strike="noStrike">
                <a:solidFill>
                  <a:srgbClr val="ffffff"/>
                </a:solidFill>
                <a:latin typeface="Calibri Light"/>
              </a:rPr>
              <a:t>RELATÓRIO DE GESTÃO </a:t>
            </a:r>
            <a:br/>
            <a:r>
              <a:rPr b="1" lang="pt-BR" sz="3200" spc="-1" strike="noStrike">
                <a:solidFill>
                  <a:srgbClr val="ffffff"/>
                </a:solidFill>
                <a:latin typeface="Calibri Light"/>
              </a:rPr>
              <a:t>PREVINI</a:t>
            </a:r>
            <a:br/>
            <a:r>
              <a:rPr b="1" lang="pt-BR" sz="3200" spc="-1" strike="noStrike">
                <a:solidFill>
                  <a:srgbClr val="ffffff"/>
                </a:solidFill>
                <a:latin typeface="Calibri Light"/>
              </a:rPr>
              <a:t>2020</a:t>
            </a:r>
            <a:endParaRPr b="0" lang="pt-BR" sz="3200" spc="-1" strike="noStrike">
              <a:latin typeface="Arial"/>
            </a:endParaRPr>
          </a:p>
        </p:txBody>
      </p:sp>
      <p:sp>
        <p:nvSpPr>
          <p:cNvPr id="162" name="CustomShape 3"/>
          <p:cNvSpPr/>
          <p:nvPr/>
        </p:nvSpPr>
        <p:spPr>
          <a:xfrm>
            <a:off x="3048120" y="4930560"/>
            <a:ext cx="6095160" cy="6994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pt-BR" sz="4000" spc="-1" strike="noStrike">
                <a:solidFill>
                  <a:srgbClr val="404040"/>
                </a:solidFill>
                <a:latin typeface="Calibri"/>
                <a:ea typeface="DejaVu Sans"/>
              </a:rPr>
              <a:t>AUDIÊNCIA PÚBLICA - 2021</a:t>
            </a:r>
            <a:endParaRPr b="0" lang="pt-BR"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5" name="CustomShape 1"/>
          <p:cNvSpPr/>
          <p:nvPr/>
        </p:nvSpPr>
        <p:spPr>
          <a:xfrm rot="16200000">
            <a:off x="1288440" y="381960"/>
            <a:ext cx="2199600" cy="3341880"/>
          </a:xfrm>
          <a:prstGeom prst="downArrow">
            <a:avLst>
              <a:gd name="adj1" fmla="val 100000"/>
              <a:gd name="adj2" fmla="val 15788"/>
            </a:avLst>
          </a:prstGeom>
          <a:solidFill>
            <a:srgbClr val="404040"/>
          </a:solidFill>
          <a:ln w="54000">
            <a:noFill/>
          </a:ln>
        </p:spPr>
        <p:style>
          <a:lnRef idx="2">
            <a:schemeClr val="accent1">
              <a:shade val="50000"/>
            </a:schemeClr>
          </a:lnRef>
          <a:fillRef idx="1">
            <a:schemeClr val="accent1"/>
          </a:fillRef>
          <a:effectRef idx="0">
            <a:schemeClr val="accent1"/>
          </a:effectRef>
          <a:fontRef idx="minor"/>
        </p:style>
      </p:sp>
      <p:pic>
        <p:nvPicPr>
          <p:cNvPr id="196" name="Imagem 4" descr=""/>
          <p:cNvPicPr/>
          <p:nvPr/>
        </p:nvPicPr>
        <p:blipFill>
          <a:blip r:embed="rId1"/>
          <a:stretch/>
        </p:blipFill>
        <p:spPr>
          <a:xfrm>
            <a:off x="8826480" y="446760"/>
            <a:ext cx="2103480" cy="945360"/>
          </a:xfrm>
          <a:prstGeom prst="rect">
            <a:avLst/>
          </a:prstGeom>
          <a:ln>
            <a:noFill/>
          </a:ln>
        </p:spPr>
      </p:pic>
      <p:sp>
        <p:nvSpPr>
          <p:cNvPr id="197" name="CustomShape 2"/>
          <p:cNvSpPr/>
          <p:nvPr/>
        </p:nvSpPr>
        <p:spPr>
          <a:xfrm>
            <a:off x="966960" y="1164240"/>
            <a:ext cx="2849040" cy="1780560"/>
          </a:xfrm>
          <a:prstGeom prst="rect">
            <a:avLst/>
          </a:prstGeom>
          <a:noFill/>
          <a:ln>
            <a:noFill/>
          </a:ln>
        </p:spPr>
        <p:style>
          <a:lnRef idx="0"/>
          <a:fillRef idx="0"/>
          <a:effectRef idx="0"/>
          <a:fontRef idx="minor"/>
        </p:style>
        <p:txBody>
          <a:bodyPr lIns="90000" rIns="90000" tIns="45000" bIns="45000" anchor="ctr">
            <a:normAutofit fontScale="88000"/>
          </a:bodyPr>
          <a:p>
            <a:pPr>
              <a:lnSpc>
                <a:spcPct val="90000"/>
              </a:lnSpc>
            </a:pPr>
            <a:r>
              <a:rPr b="1" lang="pt-BR" sz="3200" spc="-1" strike="noStrike">
                <a:solidFill>
                  <a:srgbClr val="ffffff"/>
                </a:solidFill>
                <a:latin typeface="Calibri Light"/>
              </a:rPr>
              <a:t>O QUE É O PREVINI – ADMINISTRAÇÃO </a:t>
            </a:r>
            <a:br/>
            <a:r>
              <a:rPr b="1" lang="pt-BR" sz="3200" spc="-1" strike="noStrike">
                <a:solidFill>
                  <a:srgbClr val="ffffff"/>
                </a:solidFill>
                <a:latin typeface="Calibri Light"/>
              </a:rPr>
              <a:t>CONSAD</a:t>
            </a:r>
            <a:endParaRPr b="0" lang="pt-BR" sz="3200" spc="-1" strike="noStrike">
              <a:latin typeface="Arial"/>
            </a:endParaRPr>
          </a:p>
        </p:txBody>
      </p:sp>
      <p:sp>
        <p:nvSpPr>
          <p:cNvPr id="198" name="CustomShape 3"/>
          <p:cNvSpPr/>
          <p:nvPr/>
        </p:nvSpPr>
        <p:spPr>
          <a:xfrm>
            <a:off x="966960" y="3180600"/>
            <a:ext cx="10614600" cy="3616920"/>
          </a:xfrm>
          <a:prstGeom prst="rect">
            <a:avLst/>
          </a:prstGeom>
          <a:noFill/>
          <a:ln>
            <a:noFill/>
          </a:ln>
        </p:spPr>
        <p:style>
          <a:lnRef idx="0"/>
          <a:fillRef idx="0"/>
          <a:effectRef idx="0"/>
          <a:fontRef idx="minor"/>
        </p:style>
        <p:txBody>
          <a:bodyPr lIns="90000" rIns="90000" tIns="45000" bIns="45000">
            <a:spAutoFit/>
          </a:bodyPr>
          <a:p>
            <a:pPr marL="457200" indent="-456480" algn="just">
              <a:lnSpc>
                <a:spcPct val="100000"/>
              </a:lnSpc>
              <a:spcBef>
                <a:spcPts val="1400"/>
              </a:spcBef>
              <a:buClr>
                <a:srgbClr val="000000"/>
              </a:buClr>
              <a:buFont typeface="Wingdings" charset="2"/>
              <a:buChar char=""/>
            </a:pPr>
            <a:r>
              <a:rPr b="0" lang="pt-BR" sz="2800" spc="-1" strike="noStrike">
                <a:solidFill>
                  <a:srgbClr val="000000"/>
                </a:solidFill>
                <a:latin typeface="Calibri"/>
                <a:ea typeface="DejaVu Sans"/>
              </a:rPr>
              <a:t> </a:t>
            </a:r>
            <a:r>
              <a:rPr b="0" lang="pt-BR" sz="2200" spc="-1" strike="noStrike">
                <a:solidFill>
                  <a:srgbClr val="000000"/>
                </a:solidFill>
                <a:latin typeface="Calibri"/>
                <a:ea typeface="DejaVu Sans"/>
              </a:rPr>
              <a:t>O Conselho de Administração do PREVINI será composto por 6 (seis) membros, sendo:</a:t>
            </a:r>
            <a:endParaRPr b="0" lang="pt-BR" sz="2200" spc="-1" strike="noStrike">
              <a:latin typeface="Arial"/>
            </a:endParaRPr>
          </a:p>
          <a:p>
            <a:pPr lvl="1" marL="914400" indent="-456480" algn="just">
              <a:lnSpc>
                <a:spcPct val="100000"/>
              </a:lnSpc>
              <a:spcBef>
                <a:spcPts val="1100"/>
              </a:spcBef>
              <a:buClr>
                <a:srgbClr val="000000"/>
              </a:buClr>
              <a:buFont typeface="Wingdings" charset="2"/>
              <a:buChar char=""/>
            </a:pPr>
            <a:r>
              <a:rPr b="0" lang="pt-BR" sz="2200" spc="-1" strike="noStrike">
                <a:solidFill>
                  <a:srgbClr val="000000"/>
                </a:solidFill>
                <a:latin typeface="Calibri"/>
                <a:ea typeface="DejaVu Sans"/>
              </a:rPr>
              <a:t> </a:t>
            </a:r>
            <a:r>
              <a:rPr b="0" lang="pt-BR" sz="2200" spc="-1" strike="noStrike">
                <a:solidFill>
                  <a:srgbClr val="000000"/>
                </a:solidFill>
                <a:latin typeface="Calibri"/>
                <a:ea typeface="DejaVu Sans"/>
              </a:rPr>
              <a:t>2 (dois) servidores municipais estatutários e seus respectivos suplentes, nomeados pelo Prefeito, sendo, 1 (um) indicado pelo Poder Legislativo e 1 (um) indicado pelo Poder Executivo;</a:t>
            </a:r>
            <a:endParaRPr b="0" lang="pt-BR" sz="2200" spc="-1" strike="noStrike">
              <a:latin typeface="Arial"/>
            </a:endParaRPr>
          </a:p>
          <a:p>
            <a:pPr lvl="1" marL="914400" indent="-456480" algn="just">
              <a:lnSpc>
                <a:spcPct val="100000"/>
              </a:lnSpc>
              <a:spcBef>
                <a:spcPts val="1100"/>
              </a:spcBef>
              <a:buClr>
                <a:srgbClr val="000000"/>
              </a:buClr>
              <a:buFont typeface="Wingdings" charset="2"/>
              <a:buChar char=""/>
            </a:pPr>
            <a:r>
              <a:rPr b="0" lang="pt-BR" sz="2200" spc="-1" strike="noStrike">
                <a:solidFill>
                  <a:srgbClr val="000000"/>
                </a:solidFill>
                <a:latin typeface="Calibri"/>
                <a:ea typeface="DejaVu Sans"/>
              </a:rPr>
              <a:t>3 (três) servidores municipais estatutários e seus respectivos suplentes, nomeados pelo Prefeito, eleitos por voto secreto e direto pelos segurados ativos e inativos, por intermédio de competente processo eleitoral previamente divulgado; e</a:t>
            </a:r>
            <a:endParaRPr b="0" lang="pt-BR" sz="2200" spc="-1" strike="noStrike">
              <a:latin typeface="Arial"/>
            </a:endParaRPr>
          </a:p>
          <a:p>
            <a:pPr lvl="1" marL="914400" indent="-456480" algn="just">
              <a:lnSpc>
                <a:spcPct val="100000"/>
              </a:lnSpc>
              <a:spcBef>
                <a:spcPts val="1100"/>
              </a:spcBef>
              <a:buClr>
                <a:srgbClr val="000000"/>
              </a:buClr>
              <a:buFont typeface="Wingdings" charset="2"/>
              <a:buChar char=""/>
            </a:pPr>
            <a:r>
              <a:rPr b="0" lang="pt-BR" sz="2200" spc="-1" strike="noStrike">
                <a:solidFill>
                  <a:srgbClr val="000000"/>
                </a:solidFill>
                <a:latin typeface="Calibri"/>
                <a:ea typeface="DejaVu Sans"/>
              </a:rPr>
              <a:t>O Diretor Presidente do Instituto de Previdência dos Servidores Municipais de Nova Iguaçu – PREVINI, na condição de membro nato.</a:t>
            </a:r>
            <a:endParaRPr b="0" lang="pt-BR" sz="22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9" name="CustomShape 1"/>
          <p:cNvSpPr/>
          <p:nvPr/>
        </p:nvSpPr>
        <p:spPr>
          <a:xfrm rot="16200000">
            <a:off x="1288440" y="381960"/>
            <a:ext cx="2199600" cy="3341880"/>
          </a:xfrm>
          <a:prstGeom prst="downArrow">
            <a:avLst>
              <a:gd name="adj1" fmla="val 100000"/>
              <a:gd name="adj2" fmla="val 15788"/>
            </a:avLst>
          </a:prstGeom>
          <a:solidFill>
            <a:srgbClr val="404040"/>
          </a:solidFill>
          <a:ln w="54000">
            <a:noFill/>
          </a:ln>
        </p:spPr>
        <p:style>
          <a:lnRef idx="2">
            <a:schemeClr val="accent1">
              <a:shade val="50000"/>
            </a:schemeClr>
          </a:lnRef>
          <a:fillRef idx="1">
            <a:schemeClr val="accent1"/>
          </a:fillRef>
          <a:effectRef idx="0">
            <a:schemeClr val="accent1"/>
          </a:effectRef>
          <a:fontRef idx="minor"/>
        </p:style>
      </p:sp>
      <p:pic>
        <p:nvPicPr>
          <p:cNvPr id="200" name="Imagem 4" descr=""/>
          <p:cNvPicPr/>
          <p:nvPr/>
        </p:nvPicPr>
        <p:blipFill>
          <a:blip r:embed="rId1"/>
          <a:stretch/>
        </p:blipFill>
        <p:spPr>
          <a:xfrm>
            <a:off x="8826480" y="446760"/>
            <a:ext cx="2103480" cy="945360"/>
          </a:xfrm>
          <a:prstGeom prst="rect">
            <a:avLst/>
          </a:prstGeom>
          <a:ln>
            <a:noFill/>
          </a:ln>
        </p:spPr>
      </p:pic>
      <p:sp>
        <p:nvSpPr>
          <p:cNvPr id="201" name="CustomShape 2"/>
          <p:cNvSpPr/>
          <p:nvPr/>
        </p:nvSpPr>
        <p:spPr>
          <a:xfrm>
            <a:off x="966960" y="1164240"/>
            <a:ext cx="2849040" cy="1780560"/>
          </a:xfrm>
          <a:prstGeom prst="rect">
            <a:avLst/>
          </a:prstGeom>
          <a:noFill/>
          <a:ln>
            <a:noFill/>
          </a:ln>
        </p:spPr>
        <p:style>
          <a:lnRef idx="0"/>
          <a:fillRef idx="0"/>
          <a:effectRef idx="0"/>
          <a:fontRef idx="minor"/>
        </p:style>
        <p:txBody>
          <a:bodyPr lIns="90000" rIns="90000" tIns="45000" bIns="45000" anchor="ctr">
            <a:normAutofit fontScale="88000"/>
          </a:bodyPr>
          <a:p>
            <a:pPr>
              <a:lnSpc>
                <a:spcPct val="90000"/>
              </a:lnSpc>
            </a:pPr>
            <a:r>
              <a:rPr b="1" lang="pt-BR" sz="3200" spc="-1" strike="noStrike">
                <a:solidFill>
                  <a:srgbClr val="ffffff"/>
                </a:solidFill>
                <a:latin typeface="Calibri Light"/>
              </a:rPr>
              <a:t>O QUE É O PREVINI – ADMINISTRAÇÃO </a:t>
            </a:r>
            <a:br/>
            <a:r>
              <a:rPr b="1" lang="pt-BR" sz="3200" spc="-1" strike="noStrike">
                <a:solidFill>
                  <a:srgbClr val="ffffff"/>
                </a:solidFill>
                <a:latin typeface="Calibri Light"/>
              </a:rPr>
              <a:t>CONFIS</a:t>
            </a:r>
            <a:endParaRPr b="0" lang="pt-BR" sz="3200" spc="-1" strike="noStrike">
              <a:latin typeface="Arial"/>
            </a:endParaRPr>
          </a:p>
        </p:txBody>
      </p:sp>
      <p:sp>
        <p:nvSpPr>
          <p:cNvPr id="202" name="CustomShape 3"/>
          <p:cNvSpPr/>
          <p:nvPr/>
        </p:nvSpPr>
        <p:spPr>
          <a:xfrm>
            <a:off x="966960" y="3485160"/>
            <a:ext cx="10614600" cy="943200"/>
          </a:xfrm>
          <a:prstGeom prst="rect">
            <a:avLst/>
          </a:prstGeom>
          <a:noFill/>
          <a:ln>
            <a:noFill/>
          </a:ln>
        </p:spPr>
        <p:style>
          <a:lnRef idx="0"/>
          <a:fillRef idx="0"/>
          <a:effectRef idx="0"/>
          <a:fontRef idx="minor"/>
        </p:style>
        <p:txBody>
          <a:bodyPr lIns="90000" rIns="90000" tIns="45000" bIns="45000">
            <a:spAutoFit/>
          </a:bodyPr>
          <a:p>
            <a:pPr marL="457200" indent="-456480" algn="just">
              <a:lnSpc>
                <a:spcPct val="100000"/>
              </a:lnSpc>
              <a:spcBef>
                <a:spcPts val="1400"/>
              </a:spcBef>
              <a:buClr>
                <a:srgbClr val="000000"/>
              </a:buClr>
              <a:buFont typeface="Wingdings" charset="2"/>
              <a:buChar char=""/>
            </a:pPr>
            <a:r>
              <a:rPr b="0" lang="pt-BR" sz="2800" spc="-1" strike="noStrike">
                <a:solidFill>
                  <a:srgbClr val="000000"/>
                </a:solidFill>
                <a:latin typeface="Calibri"/>
                <a:ea typeface="DejaVu Sans"/>
              </a:rPr>
              <a:t> </a:t>
            </a:r>
            <a:r>
              <a:rPr b="0" lang="pt-BR" sz="2800" spc="-1" strike="noStrike">
                <a:solidFill>
                  <a:srgbClr val="000000"/>
                </a:solidFill>
                <a:latin typeface="Calibri"/>
                <a:ea typeface="DejaVu Sans"/>
              </a:rPr>
              <a:t>O Conselho Fiscal é o órgão de fiscalização do PREVINI, cabendo zelar pela sua gestão econômico-financeira</a:t>
            </a:r>
            <a:endParaRPr b="0" lang="pt-BR" sz="2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3" name="CustomShape 1"/>
          <p:cNvSpPr/>
          <p:nvPr/>
        </p:nvSpPr>
        <p:spPr>
          <a:xfrm rot="16200000">
            <a:off x="1288440" y="381960"/>
            <a:ext cx="2199600" cy="3341880"/>
          </a:xfrm>
          <a:prstGeom prst="downArrow">
            <a:avLst>
              <a:gd name="adj1" fmla="val 100000"/>
              <a:gd name="adj2" fmla="val 15788"/>
            </a:avLst>
          </a:prstGeom>
          <a:solidFill>
            <a:srgbClr val="404040"/>
          </a:solidFill>
          <a:ln w="54000">
            <a:noFill/>
          </a:ln>
        </p:spPr>
        <p:style>
          <a:lnRef idx="2">
            <a:schemeClr val="accent1">
              <a:shade val="50000"/>
            </a:schemeClr>
          </a:lnRef>
          <a:fillRef idx="1">
            <a:schemeClr val="accent1"/>
          </a:fillRef>
          <a:effectRef idx="0">
            <a:schemeClr val="accent1"/>
          </a:effectRef>
          <a:fontRef idx="minor"/>
        </p:style>
      </p:sp>
      <p:pic>
        <p:nvPicPr>
          <p:cNvPr id="204" name="Imagem 4" descr=""/>
          <p:cNvPicPr/>
          <p:nvPr/>
        </p:nvPicPr>
        <p:blipFill>
          <a:blip r:embed="rId1"/>
          <a:stretch/>
        </p:blipFill>
        <p:spPr>
          <a:xfrm>
            <a:off x="8826480" y="446760"/>
            <a:ext cx="2103480" cy="945360"/>
          </a:xfrm>
          <a:prstGeom prst="rect">
            <a:avLst/>
          </a:prstGeom>
          <a:ln>
            <a:noFill/>
          </a:ln>
        </p:spPr>
      </p:pic>
      <p:sp>
        <p:nvSpPr>
          <p:cNvPr id="205" name="CustomShape 2"/>
          <p:cNvSpPr/>
          <p:nvPr/>
        </p:nvSpPr>
        <p:spPr>
          <a:xfrm>
            <a:off x="966960" y="1164240"/>
            <a:ext cx="2849040" cy="1780560"/>
          </a:xfrm>
          <a:prstGeom prst="rect">
            <a:avLst/>
          </a:prstGeom>
          <a:noFill/>
          <a:ln>
            <a:noFill/>
          </a:ln>
        </p:spPr>
        <p:style>
          <a:lnRef idx="0"/>
          <a:fillRef idx="0"/>
          <a:effectRef idx="0"/>
          <a:fontRef idx="minor"/>
        </p:style>
        <p:txBody>
          <a:bodyPr lIns="90000" rIns="90000" tIns="45000" bIns="45000" anchor="ctr">
            <a:normAutofit fontScale="88000"/>
          </a:bodyPr>
          <a:p>
            <a:pPr>
              <a:lnSpc>
                <a:spcPct val="90000"/>
              </a:lnSpc>
            </a:pPr>
            <a:r>
              <a:rPr b="1" lang="pt-BR" sz="3200" spc="-1" strike="noStrike">
                <a:solidFill>
                  <a:srgbClr val="ffffff"/>
                </a:solidFill>
                <a:latin typeface="Calibri Light"/>
              </a:rPr>
              <a:t>O QUE É O PREVINI – ADMINISTRAÇÃO </a:t>
            </a:r>
            <a:br/>
            <a:r>
              <a:rPr b="1" lang="pt-BR" sz="3200" spc="-1" strike="noStrike">
                <a:solidFill>
                  <a:srgbClr val="ffffff"/>
                </a:solidFill>
                <a:latin typeface="Calibri Light"/>
              </a:rPr>
              <a:t>CONFIS</a:t>
            </a:r>
            <a:endParaRPr b="0" lang="pt-BR" sz="3200" spc="-1" strike="noStrike">
              <a:latin typeface="Arial"/>
            </a:endParaRPr>
          </a:p>
        </p:txBody>
      </p:sp>
      <p:sp>
        <p:nvSpPr>
          <p:cNvPr id="206" name="CustomShape 3"/>
          <p:cNvSpPr/>
          <p:nvPr/>
        </p:nvSpPr>
        <p:spPr>
          <a:xfrm>
            <a:off x="966960" y="3472200"/>
            <a:ext cx="10614600" cy="2806920"/>
          </a:xfrm>
          <a:prstGeom prst="rect">
            <a:avLst/>
          </a:prstGeom>
          <a:noFill/>
          <a:ln>
            <a:noFill/>
          </a:ln>
        </p:spPr>
        <p:style>
          <a:lnRef idx="0"/>
          <a:fillRef idx="0"/>
          <a:effectRef idx="0"/>
          <a:fontRef idx="minor"/>
        </p:style>
        <p:txBody>
          <a:bodyPr lIns="90000" rIns="90000" tIns="45000" bIns="45000">
            <a:spAutoFit/>
          </a:bodyPr>
          <a:p>
            <a:pPr marL="457200" indent="-456480" algn="just">
              <a:lnSpc>
                <a:spcPct val="100000"/>
              </a:lnSpc>
              <a:spcBef>
                <a:spcPts val="1400"/>
              </a:spcBef>
              <a:buClr>
                <a:srgbClr val="000000"/>
              </a:buClr>
              <a:buFont typeface="Wingdings" charset="2"/>
              <a:buChar char=""/>
            </a:pPr>
            <a:r>
              <a:rPr b="0" lang="pt-BR" sz="2800" spc="-1" strike="noStrike">
                <a:solidFill>
                  <a:srgbClr val="000000"/>
                </a:solidFill>
                <a:latin typeface="Calibri"/>
                <a:ea typeface="DejaVu Sans"/>
              </a:rPr>
              <a:t> </a:t>
            </a:r>
            <a:r>
              <a:rPr b="0" lang="pt-BR" sz="2200" spc="-1" strike="noStrike">
                <a:solidFill>
                  <a:srgbClr val="000000"/>
                </a:solidFill>
                <a:latin typeface="Calibri"/>
                <a:ea typeface="DejaVu Sans"/>
              </a:rPr>
              <a:t>O Conselho Fiscal do PREVINI será composto por 04 (quatro) membros, sendo:</a:t>
            </a:r>
            <a:endParaRPr b="0" lang="pt-BR" sz="2200" spc="-1" strike="noStrike">
              <a:latin typeface="Arial"/>
            </a:endParaRPr>
          </a:p>
          <a:p>
            <a:pPr lvl="1" marL="914400" indent="-456480" algn="just">
              <a:lnSpc>
                <a:spcPct val="100000"/>
              </a:lnSpc>
              <a:spcBef>
                <a:spcPts val="1100"/>
              </a:spcBef>
              <a:buClr>
                <a:srgbClr val="000000"/>
              </a:buClr>
              <a:buFont typeface="Wingdings" charset="2"/>
              <a:buChar char=""/>
            </a:pPr>
            <a:r>
              <a:rPr b="0" lang="pt-BR" sz="2200" spc="-1" strike="noStrike">
                <a:solidFill>
                  <a:srgbClr val="000000"/>
                </a:solidFill>
                <a:latin typeface="Calibri"/>
                <a:ea typeface="DejaVu Sans"/>
              </a:rPr>
              <a:t>2 (dois) servidores municipais estatutários e seus respectivos suplentes, nomeados pelo Prefeito, sendo, 1 (um) indicado pelo Poder Legislativo e 1 (um) indicado pelo Poder Executivo;   </a:t>
            </a:r>
            <a:endParaRPr b="0" lang="pt-BR" sz="2200" spc="-1" strike="noStrike">
              <a:latin typeface="Arial"/>
            </a:endParaRPr>
          </a:p>
          <a:p>
            <a:pPr lvl="1" marL="914400" indent="-456480" algn="just">
              <a:lnSpc>
                <a:spcPct val="100000"/>
              </a:lnSpc>
              <a:spcBef>
                <a:spcPts val="1100"/>
              </a:spcBef>
              <a:buClr>
                <a:srgbClr val="000000"/>
              </a:buClr>
              <a:buFont typeface="Wingdings" charset="2"/>
              <a:buChar char=""/>
            </a:pPr>
            <a:r>
              <a:rPr b="0" lang="pt-BR" sz="2200" spc="-1" strike="noStrike">
                <a:solidFill>
                  <a:srgbClr val="000000"/>
                </a:solidFill>
                <a:latin typeface="Calibri"/>
                <a:ea typeface="DejaVu Sans"/>
              </a:rPr>
              <a:t>2 (dois) servidores municipais estatutários e seus respectivos suplentes, nomeados pelo Prefeito, eleitos por voto secreto e direto pelos segurados ativos e inativos, por intermédio de competente processo eleitoral previamente divulgado. </a:t>
            </a:r>
            <a:endParaRPr b="0" lang="pt-BR" sz="22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7" name="CustomShape 1"/>
          <p:cNvSpPr/>
          <p:nvPr/>
        </p:nvSpPr>
        <p:spPr>
          <a:xfrm rot="16200000">
            <a:off x="1288440" y="381960"/>
            <a:ext cx="2199600" cy="3341880"/>
          </a:xfrm>
          <a:prstGeom prst="downArrow">
            <a:avLst>
              <a:gd name="adj1" fmla="val 100000"/>
              <a:gd name="adj2" fmla="val 15788"/>
            </a:avLst>
          </a:prstGeom>
          <a:solidFill>
            <a:srgbClr val="404040"/>
          </a:solidFill>
          <a:ln w="54000">
            <a:noFill/>
          </a:ln>
        </p:spPr>
        <p:style>
          <a:lnRef idx="2">
            <a:schemeClr val="accent1">
              <a:shade val="50000"/>
            </a:schemeClr>
          </a:lnRef>
          <a:fillRef idx="1">
            <a:schemeClr val="accent1"/>
          </a:fillRef>
          <a:effectRef idx="0">
            <a:schemeClr val="accent1"/>
          </a:effectRef>
          <a:fontRef idx="minor"/>
        </p:style>
      </p:sp>
      <p:pic>
        <p:nvPicPr>
          <p:cNvPr id="208" name="Imagem 4" descr=""/>
          <p:cNvPicPr/>
          <p:nvPr/>
        </p:nvPicPr>
        <p:blipFill>
          <a:blip r:embed="rId1"/>
          <a:stretch/>
        </p:blipFill>
        <p:spPr>
          <a:xfrm>
            <a:off x="8826480" y="446760"/>
            <a:ext cx="2103480" cy="945360"/>
          </a:xfrm>
          <a:prstGeom prst="rect">
            <a:avLst/>
          </a:prstGeom>
          <a:ln>
            <a:noFill/>
          </a:ln>
        </p:spPr>
      </p:pic>
      <p:sp>
        <p:nvSpPr>
          <p:cNvPr id="209" name="CustomShape 2"/>
          <p:cNvSpPr/>
          <p:nvPr/>
        </p:nvSpPr>
        <p:spPr>
          <a:xfrm>
            <a:off x="966960" y="1204200"/>
            <a:ext cx="2668680" cy="178056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pt-BR" sz="3200" spc="-1" strike="noStrike">
                <a:solidFill>
                  <a:srgbClr val="ffffff"/>
                </a:solidFill>
                <a:latin typeface="Calibri Light"/>
              </a:rPr>
              <a:t>MISSÃO </a:t>
            </a:r>
            <a:endParaRPr b="0" lang="pt-BR" sz="3200" spc="-1" strike="noStrike">
              <a:latin typeface="Arial"/>
            </a:endParaRPr>
          </a:p>
        </p:txBody>
      </p:sp>
      <p:sp>
        <p:nvSpPr>
          <p:cNvPr id="210" name="CustomShape 3"/>
          <p:cNvSpPr/>
          <p:nvPr/>
        </p:nvSpPr>
        <p:spPr>
          <a:xfrm>
            <a:off x="2319120" y="3564720"/>
            <a:ext cx="8348040" cy="2284560"/>
          </a:xfrm>
          <a:prstGeom prst="rect">
            <a:avLst/>
          </a:prstGeom>
          <a:noFill/>
          <a:ln>
            <a:noFill/>
          </a:ln>
        </p:spPr>
        <p:style>
          <a:lnRef idx="0"/>
          <a:fillRef idx="0"/>
          <a:effectRef idx="0"/>
          <a:fontRef idx="minor"/>
        </p:style>
        <p:txBody>
          <a:bodyPr lIns="90000" rIns="90000" tIns="45000" bIns="45000">
            <a:spAutoFit/>
          </a:bodyPr>
          <a:p>
            <a:pPr marL="457200" indent="-456480" algn="just">
              <a:lnSpc>
                <a:spcPct val="100000"/>
              </a:lnSpc>
              <a:spcBef>
                <a:spcPts val="1800"/>
              </a:spcBef>
              <a:buClr>
                <a:srgbClr val="000000"/>
              </a:buClr>
              <a:buFont typeface="Wingdings" charset="2"/>
              <a:buChar char=""/>
            </a:pPr>
            <a:r>
              <a:rPr b="0" lang="pt-BR" sz="3600" spc="-1" strike="noStrike">
                <a:solidFill>
                  <a:srgbClr val="000000"/>
                </a:solidFill>
                <a:latin typeface="Calibri"/>
                <a:ea typeface="DejaVu Sans"/>
              </a:rPr>
              <a:t>Garantir proteção previdenciária ao servidor público municipal e seus dependentes, através da excelência no atendimento e nos serviços.</a:t>
            </a:r>
            <a:endParaRPr b="0" lang="pt-BR" sz="36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1" name="CustomShape 1"/>
          <p:cNvSpPr/>
          <p:nvPr/>
        </p:nvSpPr>
        <p:spPr>
          <a:xfrm rot="16200000">
            <a:off x="1288440" y="381960"/>
            <a:ext cx="2199600" cy="3341880"/>
          </a:xfrm>
          <a:prstGeom prst="downArrow">
            <a:avLst>
              <a:gd name="adj1" fmla="val 100000"/>
              <a:gd name="adj2" fmla="val 15788"/>
            </a:avLst>
          </a:prstGeom>
          <a:solidFill>
            <a:srgbClr val="404040"/>
          </a:solidFill>
          <a:ln w="54000">
            <a:noFill/>
          </a:ln>
        </p:spPr>
        <p:style>
          <a:lnRef idx="2">
            <a:schemeClr val="accent1">
              <a:shade val="50000"/>
            </a:schemeClr>
          </a:lnRef>
          <a:fillRef idx="1">
            <a:schemeClr val="accent1"/>
          </a:fillRef>
          <a:effectRef idx="0">
            <a:schemeClr val="accent1"/>
          </a:effectRef>
          <a:fontRef idx="minor"/>
        </p:style>
      </p:sp>
      <p:pic>
        <p:nvPicPr>
          <p:cNvPr id="212" name="Imagem 4" descr=""/>
          <p:cNvPicPr/>
          <p:nvPr/>
        </p:nvPicPr>
        <p:blipFill>
          <a:blip r:embed="rId1"/>
          <a:stretch/>
        </p:blipFill>
        <p:spPr>
          <a:xfrm>
            <a:off x="8826480" y="446760"/>
            <a:ext cx="2103480" cy="945360"/>
          </a:xfrm>
          <a:prstGeom prst="rect">
            <a:avLst/>
          </a:prstGeom>
          <a:ln>
            <a:noFill/>
          </a:ln>
        </p:spPr>
      </p:pic>
      <p:sp>
        <p:nvSpPr>
          <p:cNvPr id="213" name="CustomShape 2"/>
          <p:cNvSpPr/>
          <p:nvPr/>
        </p:nvSpPr>
        <p:spPr>
          <a:xfrm>
            <a:off x="966960" y="1204200"/>
            <a:ext cx="2668680" cy="178056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pt-BR" sz="3200" spc="-1" strike="noStrike">
                <a:solidFill>
                  <a:srgbClr val="ffffff"/>
                </a:solidFill>
                <a:latin typeface="Calibri Light"/>
              </a:rPr>
              <a:t>VISÃO</a:t>
            </a:r>
            <a:endParaRPr b="0" lang="pt-BR" sz="3200" spc="-1" strike="noStrike">
              <a:latin typeface="Arial"/>
            </a:endParaRPr>
          </a:p>
        </p:txBody>
      </p:sp>
      <p:sp>
        <p:nvSpPr>
          <p:cNvPr id="214" name="CustomShape 3"/>
          <p:cNvSpPr/>
          <p:nvPr/>
        </p:nvSpPr>
        <p:spPr>
          <a:xfrm>
            <a:off x="3763440" y="2093760"/>
            <a:ext cx="7751880" cy="3885120"/>
          </a:xfrm>
          <a:prstGeom prst="rect">
            <a:avLst/>
          </a:prstGeom>
          <a:noFill/>
          <a:ln>
            <a:noFill/>
          </a:ln>
        </p:spPr>
        <p:style>
          <a:lnRef idx="0"/>
          <a:fillRef idx="0"/>
          <a:effectRef idx="0"/>
          <a:fontRef idx="minor"/>
        </p:style>
        <p:txBody>
          <a:bodyPr lIns="90000" rIns="90000" tIns="45000" bIns="45000">
            <a:spAutoFit/>
          </a:bodyPr>
          <a:p>
            <a:pPr algn="just">
              <a:lnSpc>
                <a:spcPct val="100000"/>
              </a:lnSpc>
              <a:spcBef>
                <a:spcPts val="1599"/>
              </a:spcBef>
            </a:pPr>
            <a:endParaRPr b="0" lang="pt-BR" sz="1800" spc="-1" strike="noStrike">
              <a:latin typeface="Arial"/>
            </a:endParaRPr>
          </a:p>
          <a:p>
            <a:pPr marL="457200" indent="-456480" algn="just">
              <a:lnSpc>
                <a:spcPct val="100000"/>
              </a:lnSpc>
              <a:spcBef>
                <a:spcPts val="1800"/>
              </a:spcBef>
              <a:buClr>
                <a:srgbClr val="000000"/>
              </a:buClr>
              <a:buFont typeface="Wingdings" charset="2"/>
              <a:buChar char=""/>
            </a:pPr>
            <a:r>
              <a:rPr b="0" lang="pt-BR" sz="3600" spc="-1" strike="noStrike">
                <a:solidFill>
                  <a:srgbClr val="000000"/>
                </a:solidFill>
                <a:latin typeface="Calibri"/>
                <a:ea typeface="DejaVu Sans"/>
              </a:rPr>
              <a:t>Ser reconhecido pela sociedade como patrimônio do servidor público municipal e seus dependentes, pela sustentabilidade do regime previdenciário e pela excelência na gestão.</a:t>
            </a:r>
            <a:endParaRPr b="0" lang="pt-BR" sz="36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5" name="CustomShape 1"/>
          <p:cNvSpPr/>
          <p:nvPr/>
        </p:nvSpPr>
        <p:spPr>
          <a:xfrm rot="16200000">
            <a:off x="1288440" y="381960"/>
            <a:ext cx="2199600" cy="3341880"/>
          </a:xfrm>
          <a:prstGeom prst="downArrow">
            <a:avLst>
              <a:gd name="adj1" fmla="val 100000"/>
              <a:gd name="adj2" fmla="val 15788"/>
            </a:avLst>
          </a:prstGeom>
          <a:solidFill>
            <a:srgbClr val="404040"/>
          </a:solidFill>
          <a:ln w="54000">
            <a:noFill/>
          </a:ln>
        </p:spPr>
        <p:style>
          <a:lnRef idx="2">
            <a:schemeClr val="accent1">
              <a:shade val="50000"/>
            </a:schemeClr>
          </a:lnRef>
          <a:fillRef idx="1">
            <a:schemeClr val="accent1"/>
          </a:fillRef>
          <a:effectRef idx="0">
            <a:schemeClr val="accent1"/>
          </a:effectRef>
          <a:fontRef idx="minor"/>
        </p:style>
      </p:sp>
      <p:pic>
        <p:nvPicPr>
          <p:cNvPr id="216" name="Imagem 4" descr=""/>
          <p:cNvPicPr/>
          <p:nvPr/>
        </p:nvPicPr>
        <p:blipFill>
          <a:blip r:embed="rId1"/>
          <a:stretch/>
        </p:blipFill>
        <p:spPr>
          <a:xfrm>
            <a:off x="8826480" y="446760"/>
            <a:ext cx="2103480" cy="945360"/>
          </a:xfrm>
          <a:prstGeom prst="rect">
            <a:avLst/>
          </a:prstGeom>
          <a:ln>
            <a:noFill/>
          </a:ln>
        </p:spPr>
      </p:pic>
      <p:sp>
        <p:nvSpPr>
          <p:cNvPr id="217" name="CustomShape 2"/>
          <p:cNvSpPr/>
          <p:nvPr/>
        </p:nvSpPr>
        <p:spPr>
          <a:xfrm>
            <a:off x="966960" y="1204200"/>
            <a:ext cx="2668680" cy="178056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pt-BR" sz="3200" spc="-1" strike="noStrike">
                <a:solidFill>
                  <a:srgbClr val="ffffff"/>
                </a:solidFill>
                <a:latin typeface="Calibri Light"/>
              </a:rPr>
              <a:t>VALORES</a:t>
            </a:r>
            <a:endParaRPr b="0" lang="pt-BR" sz="3200" spc="-1" strike="noStrike">
              <a:latin typeface="Arial"/>
            </a:endParaRPr>
          </a:p>
        </p:txBody>
      </p:sp>
      <p:sp>
        <p:nvSpPr>
          <p:cNvPr id="218" name="CustomShape 3"/>
          <p:cNvSpPr/>
          <p:nvPr/>
        </p:nvSpPr>
        <p:spPr>
          <a:xfrm>
            <a:off x="4015440" y="1153080"/>
            <a:ext cx="7751880" cy="4362480"/>
          </a:xfrm>
          <a:prstGeom prst="rect">
            <a:avLst/>
          </a:prstGeom>
          <a:noFill/>
          <a:ln>
            <a:noFill/>
          </a:ln>
        </p:spPr>
        <p:style>
          <a:lnRef idx="0"/>
          <a:fillRef idx="0"/>
          <a:effectRef idx="0"/>
          <a:fontRef idx="minor"/>
        </p:style>
        <p:txBody>
          <a:bodyPr lIns="90000" rIns="90000" tIns="45000" bIns="45000">
            <a:spAutoFit/>
          </a:bodyPr>
          <a:p>
            <a:pPr algn="just">
              <a:lnSpc>
                <a:spcPct val="100000"/>
              </a:lnSpc>
              <a:spcBef>
                <a:spcPts val="1599"/>
              </a:spcBef>
            </a:pPr>
            <a:endParaRPr b="0" lang="pt-BR" sz="1800" spc="-1" strike="noStrike">
              <a:latin typeface="Arial"/>
            </a:endParaRPr>
          </a:p>
          <a:p>
            <a:pPr algn="just">
              <a:lnSpc>
                <a:spcPct val="100000"/>
              </a:lnSpc>
              <a:spcBef>
                <a:spcPts val="1599"/>
              </a:spcBef>
            </a:pPr>
            <a:endParaRPr b="0" lang="pt-BR" sz="1800" spc="-1" strike="noStrike">
              <a:latin typeface="Arial"/>
            </a:endParaRPr>
          </a:p>
          <a:p>
            <a:pPr marL="457200" indent="-456480" algn="just">
              <a:lnSpc>
                <a:spcPct val="100000"/>
              </a:lnSpc>
              <a:spcBef>
                <a:spcPts val="1800"/>
              </a:spcBef>
              <a:buClr>
                <a:srgbClr val="000000"/>
              </a:buClr>
              <a:buFont typeface="Wingdings" charset="2"/>
              <a:buChar char=""/>
            </a:pPr>
            <a:r>
              <a:rPr b="0" lang="pt-BR" sz="3600" spc="-1" strike="noStrike">
                <a:solidFill>
                  <a:srgbClr val="000000"/>
                </a:solidFill>
                <a:latin typeface="Calibri"/>
                <a:ea typeface="DejaVu Sans"/>
              </a:rPr>
              <a:t>Incentivar, preservar e cultivar condutas e procedimentos que valorizem a Ética, Eficiência, Transparência, Capacitação Permanente, Responsabilidade e Sustentabilidade</a:t>
            </a:r>
            <a:r>
              <a:rPr b="0" lang="pt-BR" sz="2400" spc="-1" strike="noStrike">
                <a:solidFill>
                  <a:srgbClr val="000000"/>
                </a:solidFill>
                <a:latin typeface="Calibri"/>
                <a:ea typeface="DejaVu Sans"/>
              </a:rPr>
              <a:t>.</a:t>
            </a:r>
            <a:endParaRPr b="0" lang="pt-BR" sz="24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9" name="CustomShape 1"/>
          <p:cNvSpPr/>
          <p:nvPr/>
        </p:nvSpPr>
        <p:spPr>
          <a:xfrm rot="16200000">
            <a:off x="1288440" y="381960"/>
            <a:ext cx="2199600" cy="3341880"/>
          </a:xfrm>
          <a:prstGeom prst="downArrow">
            <a:avLst>
              <a:gd name="adj1" fmla="val 100000"/>
              <a:gd name="adj2" fmla="val 15788"/>
            </a:avLst>
          </a:prstGeom>
          <a:solidFill>
            <a:srgbClr val="404040"/>
          </a:solidFill>
          <a:ln w="54000">
            <a:noFill/>
          </a:ln>
        </p:spPr>
        <p:style>
          <a:lnRef idx="2">
            <a:schemeClr val="accent1">
              <a:shade val="50000"/>
            </a:schemeClr>
          </a:lnRef>
          <a:fillRef idx="1">
            <a:schemeClr val="accent1"/>
          </a:fillRef>
          <a:effectRef idx="0">
            <a:schemeClr val="accent1"/>
          </a:effectRef>
          <a:fontRef idx="minor"/>
        </p:style>
      </p:sp>
      <p:pic>
        <p:nvPicPr>
          <p:cNvPr id="220" name="Imagem 4" descr=""/>
          <p:cNvPicPr/>
          <p:nvPr/>
        </p:nvPicPr>
        <p:blipFill>
          <a:blip r:embed="rId1"/>
          <a:stretch/>
        </p:blipFill>
        <p:spPr>
          <a:xfrm>
            <a:off x="8826480" y="446760"/>
            <a:ext cx="2103480" cy="945360"/>
          </a:xfrm>
          <a:prstGeom prst="rect">
            <a:avLst/>
          </a:prstGeom>
          <a:ln>
            <a:noFill/>
          </a:ln>
        </p:spPr>
      </p:pic>
      <p:sp>
        <p:nvSpPr>
          <p:cNvPr id="221" name="CustomShape 2"/>
          <p:cNvSpPr/>
          <p:nvPr/>
        </p:nvSpPr>
        <p:spPr>
          <a:xfrm>
            <a:off x="966960" y="1204200"/>
            <a:ext cx="2668680" cy="1780560"/>
          </a:xfrm>
          <a:prstGeom prst="rect">
            <a:avLst/>
          </a:prstGeom>
          <a:noFill/>
          <a:ln>
            <a:noFill/>
          </a:ln>
        </p:spPr>
        <p:style>
          <a:lnRef idx="0"/>
          <a:fillRef idx="0"/>
          <a:effectRef idx="0"/>
          <a:fontRef idx="minor"/>
        </p:style>
        <p:txBody>
          <a:bodyPr lIns="90000" rIns="90000" tIns="45000" bIns="45000" anchor="ctr">
            <a:normAutofit fontScale="88000"/>
          </a:bodyPr>
          <a:p>
            <a:pPr>
              <a:lnSpc>
                <a:spcPct val="90000"/>
              </a:lnSpc>
            </a:pPr>
            <a:r>
              <a:rPr b="1" lang="pt-BR" sz="3200" spc="-1" strike="noStrike">
                <a:solidFill>
                  <a:srgbClr val="ffffff"/>
                </a:solidFill>
                <a:latin typeface="Calibri Light"/>
              </a:rPr>
              <a:t>DESPESAS COM PAGAMENTO DE BENEFÍCIOS  2020</a:t>
            </a:r>
            <a:endParaRPr b="0" lang="pt-BR" sz="3200" spc="-1" strike="noStrike">
              <a:latin typeface="Arial"/>
            </a:endParaRPr>
          </a:p>
        </p:txBody>
      </p:sp>
      <p:sp>
        <p:nvSpPr>
          <p:cNvPr id="222" name="CustomShape 3"/>
          <p:cNvSpPr/>
          <p:nvPr/>
        </p:nvSpPr>
        <p:spPr>
          <a:xfrm>
            <a:off x="4060080" y="1163160"/>
            <a:ext cx="7751880" cy="969120"/>
          </a:xfrm>
          <a:prstGeom prst="rect">
            <a:avLst/>
          </a:prstGeom>
          <a:noFill/>
          <a:ln>
            <a:noFill/>
          </a:ln>
        </p:spPr>
        <p:style>
          <a:lnRef idx="0"/>
          <a:fillRef idx="0"/>
          <a:effectRef idx="0"/>
          <a:fontRef idx="minor"/>
        </p:style>
        <p:txBody>
          <a:bodyPr lIns="90000" rIns="90000" tIns="45000" bIns="45000">
            <a:spAutoFit/>
          </a:bodyPr>
          <a:p>
            <a:pPr algn="just">
              <a:lnSpc>
                <a:spcPct val="100000"/>
              </a:lnSpc>
              <a:spcBef>
                <a:spcPts val="1599"/>
              </a:spcBef>
            </a:pPr>
            <a:endParaRPr b="0" lang="pt-BR" sz="1800" spc="-1" strike="noStrike">
              <a:latin typeface="Arial"/>
            </a:endParaRPr>
          </a:p>
          <a:p>
            <a:pPr algn="just">
              <a:lnSpc>
                <a:spcPct val="100000"/>
              </a:lnSpc>
              <a:spcBef>
                <a:spcPts val="1400"/>
              </a:spcBef>
            </a:pPr>
            <a:r>
              <a:rPr b="0" lang="pt-BR" sz="2800" spc="-1" strike="noStrike">
                <a:solidFill>
                  <a:srgbClr val="000000"/>
                </a:solidFill>
                <a:latin typeface="Calibri"/>
                <a:ea typeface="DejaVu Sans"/>
              </a:rPr>
              <a:t>.</a:t>
            </a:r>
            <a:endParaRPr b="0" lang="pt-BR" sz="2800" spc="-1" strike="noStrike">
              <a:latin typeface="Arial"/>
            </a:endParaRPr>
          </a:p>
        </p:txBody>
      </p:sp>
      <p:graphicFrame>
        <p:nvGraphicFramePr>
          <p:cNvPr id="223" name="Table 4"/>
          <p:cNvGraphicFramePr/>
          <p:nvPr/>
        </p:nvGraphicFramePr>
        <p:xfrm>
          <a:off x="569880" y="3423240"/>
          <a:ext cx="10693800" cy="2273400"/>
        </p:xfrm>
        <a:graphic>
          <a:graphicData uri="http://schemas.openxmlformats.org/drawingml/2006/table">
            <a:tbl>
              <a:tblPr/>
              <a:tblGrid>
                <a:gridCol w="2212920"/>
                <a:gridCol w="1881720"/>
                <a:gridCol w="2186280"/>
                <a:gridCol w="2173320"/>
                <a:gridCol w="2239920"/>
              </a:tblGrid>
              <a:tr h="823320">
                <a:tc>
                  <a:txBody>
                    <a:bodyPr>
                      <a:noAutofit/>
                    </a:bodyPr>
                    <a:p>
                      <a:pPr algn="ctr">
                        <a:lnSpc>
                          <a:spcPct val="100000"/>
                        </a:lnSpc>
                      </a:pPr>
                      <a:r>
                        <a:rPr b="1" lang="pt-BR" sz="2400" spc="-1" strike="noStrike">
                          <a:solidFill>
                            <a:srgbClr val="000000"/>
                          </a:solidFill>
                          <a:latin typeface="Calibri"/>
                        </a:rPr>
                        <a:t>Origem</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25200">
                      <a:solidFill>
                        <a:srgbClr val="a5a5a5"/>
                      </a:solidFill>
                    </a:lnB>
                    <a:noFill/>
                  </a:tcPr>
                </a:tc>
                <a:tc>
                  <a:txBody>
                    <a:bodyPr>
                      <a:noAutofit/>
                    </a:bodyPr>
                    <a:p>
                      <a:pPr algn="ctr">
                        <a:lnSpc>
                          <a:spcPct val="100000"/>
                        </a:lnSpc>
                      </a:pPr>
                      <a:r>
                        <a:rPr b="1" lang="pt-BR" sz="2400" spc="-1" strike="noStrike">
                          <a:solidFill>
                            <a:srgbClr val="000000"/>
                          </a:solidFill>
                          <a:latin typeface="Calibri"/>
                        </a:rPr>
                        <a:t>Número de Beneficiários</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25200">
                      <a:solidFill>
                        <a:srgbClr val="a5a5a5"/>
                      </a:solidFill>
                    </a:lnB>
                    <a:noFill/>
                  </a:tcPr>
                </a:tc>
                <a:tc>
                  <a:txBody>
                    <a:bodyPr>
                      <a:noAutofit/>
                    </a:bodyPr>
                    <a:p>
                      <a:pPr algn="ctr">
                        <a:lnSpc>
                          <a:spcPct val="100000"/>
                        </a:lnSpc>
                      </a:pPr>
                      <a:r>
                        <a:rPr b="1" lang="pt-BR" sz="2400" spc="-1" strike="noStrike">
                          <a:solidFill>
                            <a:srgbClr val="000000"/>
                          </a:solidFill>
                          <a:latin typeface="Calibri"/>
                        </a:rPr>
                        <a:t>Empenhada</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25200">
                      <a:solidFill>
                        <a:srgbClr val="a5a5a5"/>
                      </a:solidFill>
                    </a:lnB>
                    <a:noFill/>
                  </a:tcPr>
                </a:tc>
                <a:tc>
                  <a:txBody>
                    <a:bodyPr>
                      <a:noAutofit/>
                    </a:bodyPr>
                    <a:p>
                      <a:pPr algn="ctr">
                        <a:lnSpc>
                          <a:spcPct val="100000"/>
                        </a:lnSpc>
                      </a:pPr>
                      <a:r>
                        <a:rPr b="1" lang="pt-BR" sz="2400" spc="-1" strike="noStrike">
                          <a:solidFill>
                            <a:srgbClr val="000000"/>
                          </a:solidFill>
                          <a:latin typeface="Calibri"/>
                        </a:rPr>
                        <a:t>Liquidada</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25200">
                      <a:solidFill>
                        <a:srgbClr val="a5a5a5"/>
                      </a:solidFill>
                    </a:lnB>
                    <a:noFill/>
                  </a:tcPr>
                </a:tc>
                <a:tc>
                  <a:txBody>
                    <a:bodyPr>
                      <a:noAutofit/>
                    </a:bodyPr>
                    <a:p>
                      <a:pPr algn="ctr">
                        <a:lnSpc>
                          <a:spcPct val="100000"/>
                        </a:lnSpc>
                      </a:pPr>
                      <a:r>
                        <a:rPr b="1" lang="pt-BR" sz="2400" spc="-1" strike="noStrike">
                          <a:solidFill>
                            <a:srgbClr val="000000"/>
                          </a:solidFill>
                          <a:latin typeface="Calibri"/>
                        </a:rPr>
                        <a:t>Paga</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25200">
                      <a:solidFill>
                        <a:srgbClr val="a5a5a5"/>
                      </a:solidFill>
                    </a:lnB>
                    <a:noFill/>
                  </a:tcPr>
                </a:tc>
              </a:tr>
              <a:tr h="483480">
                <a:tc>
                  <a:txBody>
                    <a:bodyPr>
                      <a:noAutofit/>
                    </a:bodyPr>
                    <a:p>
                      <a:pPr>
                        <a:lnSpc>
                          <a:spcPct val="100000"/>
                        </a:lnSpc>
                      </a:pPr>
                      <a:r>
                        <a:rPr b="0" lang="pt-BR" sz="2400" spc="-1" strike="noStrike">
                          <a:solidFill>
                            <a:srgbClr val="000000"/>
                          </a:solidFill>
                          <a:latin typeface="Calibri"/>
                        </a:rPr>
                        <a:t>Aposentadorias</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c>
                  <a:txBody>
                    <a:bodyPr>
                      <a:noAutofit/>
                    </a:bodyPr>
                    <a:p>
                      <a:pPr algn="ctr">
                        <a:lnSpc>
                          <a:spcPct val="100000"/>
                        </a:lnSpc>
                      </a:pPr>
                      <a:r>
                        <a:rPr b="0" lang="pt-BR" sz="2400" spc="-1" strike="noStrike">
                          <a:solidFill>
                            <a:srgbClr val="000000"/>
                          </a:solidFill>
                          <a:latin typeface="Calibri"/>
                        </a:rPr>
                        <a:t>3421</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c>
                  <a:txBody>
                    <a:bodyPr>
                      <a:noAutofit/>
                    </a:bodyPr>
                    <a:p>
                      <a:pPr algn="r">
                        <a:lnSpc>
                          <a:spcPct val="100000"/>
                        </a:lnSpc>
                      </a:pPr>
                      <a:r>
                        <a:rPr b="0" lang="pt-BR" sz="2400" spc="-1" strike="noStrike">
                          <a:solidFill>
                            <a:srgbClr val="000000"/>
                          </a:solidFill>
                          <a:latin typeface="Calibri"/>
                        </a:rPr>
                        <a:t>148.370.983,34</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c>
                  <a:txBody>
                    <a:bodyPr>
                      <a:noAutofit/>
                    </a:bodyPr>
                    <a:p>
                      <a:pPr algn="r">
                        <a:lnSpc>
                          <a:spcPct val="100000"/>
                        </a:lnSpc>
                      </a:pPr>
                      <a:r>
                        <a:rPr b="0" lang="pt-BR" sz="2400" spc="-1" strike="noStrike">
                          <a:solidFill>
                            <a:srgbClr val="000000"/>
                          </a:solidFill>
                          <a:latin typeface="Calibri"/>
                        </a:rPr>
                        <a:t>148.370.983,34</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c>
                  <a:txBody>
                    <a:bodyPr>
                      <a:noAutofit/>
                    </a:bodyPr>
                    <a:p>
                      <a:pPr algn="r">
                        <a:lnSpc>
                          <a:spcPct val="100000"/>
                        </a:lnSpc>
                      </a:pPr>
                      <a:r>
                        <a:rPr b="0" lang="pt-BR" sz="2400" spc="-1" strike="noStrike">
                          <a:solidFill>
                            <a:srgbClr val="000000"/>
                          </a:solidFill>
                          <a:latin typeface="Calibri"/>
                        </a:rPr>
                        <a:t>148.363.830,19</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r>
              <a:tr h="483480">
                <a:tc>
                  <a:txBody>
                    <a:bodyPr>
                      <a:noAutofit/>
                    </a:bodyPr>
                    <a:p>
                      <a:pPr>
                        <a:lnSpc>
                          <a:spcPct val="100000"/>
                        </a:lnSpc>
                      </a:pPr>
                      <a:r>
                        <a:rPr b="0" lang="pt-BR" sz="2400" spc="-1" strike="noStrike">
                          <a:solidFill>
                            <a:srgbClr val="000000"/>
                          </a:solidFill>
                          <a:latin typeface="Calibri"/>
                        </a:rPr>
                        <a:t>Pensões</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noFill/>
                  </a:tcPr>
                </a:tc>
                <a:tc>
                  <a:txBody>
                    <a:bodyPr>
                      <a:noAutofit/>
                    </a:bodyPr>
                    <a:p>
                      <a:pPr algn="ctr">
                        <a:lnSpc>
                          <a:spcPct val="100000"/>
                        </a:lnSpc>
                      </a:pPr>
                      <a:r>
                        <a:rPr b="0" lang="pt-BR" sz="2400" spc="-1" strike="noStrike">
                          <a:solidFill>
                            <a:srgbClr val="000000"/>
                          </a:solidFill>
                          <a:latin typeface="Calibri"/>
                        </a:rPr>
                        <a:t>911</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noFill/>
                  </a:tcPr>
                </a:tc>
                <a:tc>
                  <a:txBody>
                    <a:bodyPr>
                      <a:noAutofit/>
                    </a:bodyPr>
                    <a:p>
                      <a:pPr algn="r">
                        <a:lnSpc>
                          <a:spcPct val="100000"/>
                        </a:lnSpc>
                      </a:pPr>
                      <a:r>
                        <a:rPr b="0" lang="pt-BR" sz="2400" spc="-1" strike="noStrike">
                          <a:solidFill>
                            <a:srgbClr val="000000"/>
                          </a:solidFill>
                          <a:latin typeface="Calibri"/>
                        </a:rPr>
                        <a:t>34.070.692,15</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noFill/>
                  </a:tcPr>
                </a:tc>
                <a:tc>
                  <a:txBody>
                    <a:bodyPr>
                      <a:noAutofit/>
                    </a:bodyPr>
                    <a:p>
                      <a:pPr algn="r">
                        <a:lnSpc>
                          <a:spcPct val="100000"/>
                        </a:lnSpc>
                      </a:pPr>
                      <a:r>
                        <a:rPr b="0" lang="pt-BR" sz="2400" spc="-1" strike="noStrike">
                          <a:solidFill>
                            <a:srgbClr val="000000"/>
                          </a:solidFill>
                          <a:latin typeface="Calibri"/>
                        </a:rPr>
                        <a:t>34.070.692,15</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noFill/>
                  </a:tcPr>
                </a:tc>
                <a:tc>
                  <a:txBody>
                    <a:bodyPr>
                      <a:noAutofit/>
                    </a:bodyPr>
                    <a:p>
                      <a:pPr algn="r">
                        <a:lnSpc>
                          <a:spcPct val="100000"/>
                        </a:lnSpc>
                      </a:pPr>
                      <a:r>
                        <a:rPr b="0" lang="pt-BR" sz="2400" spc="-1" strike="noStrike">
                          <a:solidFill>
                            <a:srgbClr val="000000"/>
                          </a:solidFill>
                          <a:latin typeface="Calibri"/>
                        </a:rPr>
                        <a:t>34.070.692,15</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noFill/>
                  </a:tcPr>
                </a:tc>
              </a:tr>
              <a:tr h="483480">
                <a:tc>
                  <a:txBody>
                    <a:bodyPr>
                      <a:noAutofit/>
                    </a:bodyPr>
                    <a:p>
                      <a:pPr>
                        <a:lnSpc>
                          <a:spcPct val="100000"/>
                        </a:lnSpc>
                      </a:pPr>
                      <a:r>
                        <a:rPr b="0" lang="pt-BR" sz="2400" spc="-1" strike="noStrike">
                          <a:solidFill>
                            <a:srgbClr val="000000"/>
                          </a:solidFill>
                          <a:latin typeface="Calibri"/>
                        </a:rPr>
                        <a:t>Total</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c>
                  <a:txBody>
                    <a:bodyPr>
                      <a:noAutofit/>
                    </a:bodyPr>
                    <a:p>
                      <a:pPr algn="ctr">
                        <a:lnSpc>
                          <a:spcPct val="100000"/>
                        </a:lnSpc>
                      </a:pPr>
                      <a:r>
                        <a:rPr b="0" lang="pt-BR" sz="2400" spc="-1" strike="noStrike">
                          <a:solidFill>
                            <a:srgbClr val="000000"/>
                          </a:solidFill>
                          <a:latin typeface="Calibri"/>
                        </a:rPr>
                        <a:t>4367</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c>
                  <a:txBody>
                    <a:bodyPr>
                      <a:noAutofit/>
                    </a:bodyPr>
                    <a:p>
                      <a:pPr algn="r">
                        <a:lnSpc>
                          <a:spcPct val="100000"/>
                        </a:lnSpc>
                      </a:pPr>
                      <a:r>
                        <a:rPr b="0" lang="pt-BR" sz="2400" spc="-1" strike="noStrike">
                          <a:solidFill>
                            <a:srgbClr val="000000"/>
                          </a:solidFill>
                          <a:latin typeface="Calibri"/>
                        </a:rPr>
                        <a:t>182.441.675,44</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c>
                  <a:txBody>
                    <a:bodyPr>
                      <a:noAutofit/>
                    </a:bodyPr>
                    <a:p>
                      <a:pPr algn="r">
                        <a:lnSpc>
                          <a:spcPct val="100000"/>
                        </a:lnSpc>
                      </a:pPr>
                      <a:r>
                        <a:rPr b="0" lang="pt-BR" sz="2400" spc="-1" strike="noStrike">
                          <a:solidFill>
                            <a:srgbClr val="000000"/>
                          </a:solidFill>
                          <a:latin typeface="Calibri"/>
                        </a:rPr>
                        <a:t>182.441.675,44</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c>
                  <a:txBody>
                    <a:bodyPr>
                      <a:noAutofit/>
                    </a:bodyPr>
                    <a:p>
                      <a:pPr algn="r">
                        <a:lnSpc>
                          <a:spcPct val="100000"/>
                        </a:lnSpc>
                      </a:pPr>
                      <a:r>
                        <a:rPr b="0" lang="pt-BR" sz="2400" spc="-1" strike="noStrike">
                          <a:solidFill>
                            <a:srgbClr val="000000"/>
                          </a:solidFill>
                          <a:latin typeface="Calibri"/>
                        </a:rPr>
                        <a:t>182.434.522,34</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r>
            </a:tbl>
          </a:graphicData>
        </a:graphic>
      </p:graphicFrame>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4" name="CustomShape 1"/>
          <p:cNvSpPr/>
          <p:nvPr/>
        </p:nvSpPr>
        <p:spPr>
          <a:xfrm rot="16200000">
            <a:off x="1288440" y="381960"/>
            <a:ext cx="2199600" cy="3341880"/>
          </a:xfrm>
          <a:prstGeom prst="downArrow">
            <a:avLst>
              <a:gd name="adj1" fmla="val 100000"/>
              <a:gd name="adj2" fmla="val 15788"/>
            </a:avLst>
          </a:prstGeom>
          <a:solidFill>
            <a:srgbClr val="404040"/>
          </a:solidFill>
          <a:ln w="54000">
            <a:noFill/>
          </a:ln>
        </p:spPr>
        <p:style>
          <a:lnRef idx="2">
            <a:schemeClr val="accent1">
              <a:shade val="50000"/>
            </a:schemeClr>
          </a:lnRef>
          <a:fillRef idx="1">
            <a:schemeClr val="accent1"/>
          </a:fillRef>
          <a:effectRef idx="0">
            <a:schemeClr val="accent1"/>
          </a:effectRef>
          <a:fontRef idx="minor"/>
        </p:style>
      </p:sp>
      <p:pic>
        <p:nvPicPr>
          <p:cNvPr id="225" name="Imagem 4" descr=""/>
          <p:cNvPicPr/>
          <p:nvPr/>
        </p:nvPicPr>
        <p:blipFill>
          <a:blip r:embed="rId1"/>
          <a:stretch/>
        </p:blipFill>
        <p:spPr>
          <a:xfrm>
            <a:off x="8826480" y="446760"/>
            <a:ext cx="2103480" cy="945360"/>
          </a:xfrm>
          <a:prstGeom prst="rect">
            <a:avLst/>
          </a:prstGeom>
          <a:ln>
            <a:noFill/>
          </a:ln>
        </p:spPr>
      </p:pic>
      <p:sp>
        <p:nvSpPr>
          <p:cNvPr id="226" name="CustomShape 2"/>
          <p:cNvSpPr/>
          <p:nvPr/>
        </p:nvSpPr>
        <p:spPr>
          <a:xfrm>
            <a:off x="966960" y="1204200"/>
            <a:ext cx="2668680" cy="178056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pt-BR" sz="3200" spc="-1" strike="noStrike">
                <a:solidFill>
                  <a:srgbClr val="ffffff"/>
                </a:solidFill>
                <a:latin typeface="Calibri Light"/>
              </a:rPr>
              <a:t>BENEFÍCIOS CONCEDIDOS  2020</a:t>
            </a:r>
            <a:endParaRPr b="0" lang="pt-BR" sz="3200" spc="-1" strike="noStrike">
              <a:latin typeface="Arial"/>
            </a:endParaRPr>
          </a:p>
        </p:txBody>
      </p:sp>
      <p:sp>
        <p:nvSpPr>
          <p:cNvPr id="227" name="CustomShape 3"/>
          <p:cNvSpPr/>
          <p:nvPr/>
        </p:nvSpPr>
        <p:spPr>
          <a:xfrm>
            <a:off x="4015440" y="1153080"/>
            <a:ext cx="7751880" cy="969120"/>
          </a:xfrm>
          <a:prstGeom prst="rect">
            <a:avLst/>
          </a:prstGeom>
          <a:noFill/>
          <a:ln>
            <a:noFill/>
          </a:ln>
        </p:spPr>
        <p:style>
          <a:lnRef idx="0"/>
          <a:fillRef idx="0"/>
          <a:effectRef idx="0"/>
          <a:fontRef idx="minor"/>
        </p:style>
        <p:txBody>
          <a:bodyPr lIns="90000" rIns="90000" tIns="45000" bIns="45000">
            <a:spAutoFit/>
          </a:bodyPr>
          <a:p>
            <a:pPr algn="just">
              <a:lnSpc>
                <a:spcPct val="100000"/>
              </a:lnSpc>
              <a:spcBef>
                <a:spcPts val="1599"/>
              </a:spcBef>
            </a:pPr>
            <a:endParaRPr b="0" lang="pt-BR" sz="1800" spc="-1" strike="noStrike">
              <a:latin typeface="Arial"/>
            </a:endParaRPr>
          </a:p>
          <a:p>
            <a:pPr algn="just">
              <a:lnSpc>
                <a:spcPct val="100000"/>
              </a:lnSpc>
              <a:spcBef>
                <a:spcPts val="1400"/>
              </a:spcBef>
            </a:pPr>
            <a:r>
              <a:rPr b="0" lang="pt-BR" sz="2800" spc="-1" strike="noStrike">
                <a:solidFill>
                  <a:srgbClr val="000000"/>
                </a:solidFill>
                <a:latin typeface="Calibri"/>
                <a:ea typeface="DejaVu Sans"/>
              </a:rPr>
              <a:t>.</a:t>
            </a:r>
            <a:endParaRPr b="0" lang="pt-BR" sz="2800" spc="-1" strike="noStrike">
              <a:latin typeface="Arial"/>
            </a:endParaRPr>
          </a:p>
        </p:txBody>
      </p:sp>
      <p:graphicFrame>
        <p:nvGraphicFramePr>
          <p:cNvPr id="228" name="Table 4"/>
          <p:cNvGraphicFramePr/>
          <p:nvPr/>
        </p:nvGraphicFramePr>
        <p:xfrm>
          <a:off x="1086840" y="3317040"/>
          <a:ext cx="9315720" cy="2876400"/>
        </p:xfrm>
        <a:graphic>
          <a:graphicData uri="http://schemas.openxmlformats.org/drawingml/2006/table">
            <a:tbl>
              <a:tblPr/>
              <a:tblGrid>
                <a:gridCol w="2763000"/>
                <a:gridCol w="3465360"/>
                <a:gridCol w="3087720"/>
              </a:tblGrid>
              <a:tr h="568440">
                <a:tc>
                  <a:txBody>
                    <a:bodyPr>
                      <a:noAutofit/>
                    </a:bodyPr>
                    <a:p>
                      <a:pPr algn="ctr">
                        <a:lnSpc>
                          <a:spcPct val="100000"/>
                        </a:lnSpc>
                      </a:pPr>
                      <a:r>
                        <a:rPr b="1" lang="pt-BR" sz="2200" spc="-1" strike="noStrike">
                          <a:solidFill>
                            <a:srgbClr val="000000"/>
                          </a:solidFill>
                          <a:latin typeface="Calibri"/>
                        </a:rPr>
                        <a:t>Origem</a:t>
                      </a:r>
                      <a:endParaRPr b="0" lang="pt-BR" sz="2200" spc="-1" strike="noStrike">
                        <a:latin typeface="Arial"/>
                      </a:endParaRPr>
                    </a:p>
                  </a:txBody>
                  <a:tcPr marL="91440" marR="91440">
                    <a:lnL w="12240">
                      <a:solidFill>
                        <a:srgbClr val="a5a5a5"/>
                      </a:solidFill>
                    </a:lnL>
                    <a:lnR w="12240">
                      <a:solidFill>
                        <a:srgbClr val="a5a5a5"/>
                      </a:solidFill>
                    </a:lnR>
                    <a:lnT w="12240">
                      <a:solidFill>
                        <a:srgbClr val="a5a5a5"/>
                      </a:solidFill>
                    </a:lnT>
                    <a:lnB w="25200">
                      <a:solidFill>
                        <a:srgbClr val="a5a5a5"/>
                      </a:solidFill>
                    </a:lnB>
                    <a:noFill/>
                  </a:tcPr>
                </a:tc>
                <a:tc>
                  <a:txBody>
                    <a:bodyPr>
                      <a:noAutofit/>
                    </a:bodyPr>
                    <a:p>
                      <a:pPr algn="ctr">
                        <a:lnSpc>
                          <a:spcPct val="100000"/>
                        </a:lnSpc>
                      </a:pPr>
                      <a:r>
                        <a:rPr b="1" lang="pt-BR" sz="2200" spc="-1" strike="noStrike">
                          <a:solidFill>
                            <a:srgbClr val="000000"/>
                          </a:solidFill>
                          <a:latin typeface="Calibri"/>
                        </a:rPr>
                        <a:t>Tipo</a:t>
                      </a:r>
                      <a:endParaRPr b="0" lang="pt-BR" sz="2200" spc="-1" strike="noStrike">
                        <a:latin typeface="Arial"/>
                      </a:endParaRPr>
                    </a:p>
                  </a:txBody>
                  <a:tcPr marL="91440" marR="91440">
                    <a:lnL w="12240">
                      <a:solidFill>
                        <a:srgbClr val="a5a5a5"/>
                      </a:solidFill>
                    </a:lnL>
                    <a:lnR w="12240">
                      <a:solidFill>
                        <a:srgbClr val="a5a5a5"/>
                      </a:solidFill>
                    </a:lnR>
                    <a:lnT w="12240">
                      <a:solidFill>
                        <a:srgbClr val="a5a5a5"/>
                      </a:solidFill>
                    </a:lnT>
                    <a:lnB w="25200">
                      <a:solidFill>
                        <a:srgbClr val="a5a5a5"/>
                      </a:solidFill>
                    </a:lnB>
                    <a:noFill/>
                  </a:tcPr>
                </a:tc>
                <a:tc>
                  <a:txBody>
                    <a:bodyPr>
                      <a:noAutofit/>
                    </a:bodyPr>
                    <a:p>
                      <a:pPr algn="ctr">
                        <a:lnSpc>
                          <a:spcPct val="100000"/>
                        </a:lnSpc>
                      </a:pPr>
                      <a:r>
                        <a:rPr b="1" lang="pt-BR" sz="2200" spc="-1" strike="noStrike">
                          <a:solidFill>
                            <a:srgbClr val="000000"/>
                          </a:solidFill>
                          <a:latin typeface="Calibri"/>
                        </a:rPr>
                        <a:t>Número de Benefícios</a:t>
                      </a:r>
                      <a:endParaRPr b="0" lang="pt-BR" sz="2200" spc="-1" strike="noStrike">
                        <a:latin typeface="Arial"/>
                      </a:endParaRPr>
                    </a:p>
                  </a:txBody>
                  <a:tcPr marL="91440" marR="91440">
                    <a:lnL w="12240">
                      <a:solidFill>
                        <a:srgbClr val="a5a5a5"/>
                      </a:solidFill>
                    </a:lnL>
                    <a:lnR w="12240">
                      <a:solidFill>
                        <a:srgbClr val="a5a5a5"/>
                      </a:solidFill>
                    </a:lnR>
                    <a:lnT w="12240">
                      <a:solidFill>
                        <a:srgbClr val="a5a5a5"/>
                      </a:solidFill>
                    </a:lnT>
                    <a:lnB w="25200">
                      <a:solidFill>
                        <a:srgbClr val="a5a5a5"/>
                      </a:solidFill>
                    </a:lnB>
                    <a:noFill/>
                  </a:tcPr>
                </a:tc>
              </a:tr>
              <a:tr h="568440">
                <a:tc rowSpan="3">
                  <a:txBody>
                    <a:bodyPr>
                      <a:noAutofit/>
                    </a:bodyPr>
                    <a:p>
                      <a:pPr>
                        <a:lnSpc>
                          <a:spcPct val="100000"/>
                        </a:lnSpc>
                      </a:pPr>
                      <a:endParaRPr b="0" lang="pt-BR" sz="1800" spc="-1" strike="noStrike">
                        <a:latin typeface="Arial"/>
                      </a:endParaRPr>
                    </a:p>
                    <a:p>
                      <a:pPr>
                        <a:lnSpc>
                          <a:spcPct val="100000"/>
                        </a:lnSpc>
                      </a:pPr>
                      <a:endParaRPr b="0" lang="pt-BR" sz="1800" spc="-1" strike="noStrike">
                        <a:latin typeface="Arial"/>
                      </a:endParaRPr>
                    </a:p>
                    <a:p>
                      <a:pPr>
                        <a:lnSpc>
                          <a:spcPct val="100000"/>
                        </a:lnSpc>
                      </a:pPr>
                      <a:r>
                        <a:rPr b="0" lang="pt-BR" sz="2200" spc="-1" strike="noStrike">
                          <a:solidFill>
                            <a:srgbClr val="000000"/>
                          </a:solidFill>
                          <a:latin typeface="Calibri"/>
                        </a:rPr>
                        <a:t>Aposentadorias</a:t>
                      </a:r>
                      <a:endParaRPr b="0" lang="pt-BR" sz="22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c>
                  <a:txBody>
                    <a:bodyPr>
                      <a:noAutofit/>
                    </a:bodyPr>
                    <a:p>
                      <a:pPr>
                        <a:lnSpc>
                          <a:spcPct val="100000"/>
                        </a:lnSpc>
                      </a:pPr>
                      <a:r>
                        <a:rPr b="0" lang="pt-BR" sz="2200" spc="-1" strike="noStrike">
                          <a:solidFill>
                            <a:srgbClr val="000000"/>
                          </a:solidFill>
                          <a:latin typeface="Calibri"/>
                        </a:rPr>
                        <a:t>Tempo de Contribuição + Idade</a:t>
                      </a:r>
                      <a:endParaRPr b="0" lang="pt-BR" sz="22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c>
                  <a:txBody>
                    <a:bodyPr>
                      <a:noAutofit/>
                    </a:bodyPr>
                    <a:p>
                      <a:pPr>
                        <a:lnSpc>
                          <a:spcPct val="100000"/>
                        </a:lnSpc>
                      </a:pPr>
                      <a:r>
                        <a:rPr b="0" lang="pt-BR" sz="1800" spc="-1" strike="noStrike">
                          <a:latin typeface="Arial"/>
                        </a:rPr>
                        <a:t>                     </a:t>
                      </a:r>
                      <a:r>
                        <a:rPr b="0" lang="pt-BR" sz="1800" spc="-1" strike="noStrike">
                          <a:latin typeface="Arial"/>
                        </a:rPr>
                        <a:t>79</a:t>
                      </a:r>
                      <a:endParaRPr b="0" lang="pt-BR" sz="18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r>
              <a:tr h="568440">
                <a:tc vMerge="1">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c>
                  <a:txBody>
                    <a:bodyPr>
                      <a:noAutofit/>
                    </a:bodyPr>
                    <a:p>
                      <a:pPr>
                        <a:lnSpc>
                          <a:spcPct val="100000"/>
                        </a:lnSpc>
                      </a:pPr>
                      <a:r>
                        <a:rPr b="0" lang="pt-BR" sz="2200" spc="-1" strike="noStrike">
                          <a:solidFill>
                            <a:srgbClr val="000000"/>
                          </a:solidFill>
                          <a:latin typeface="Calibri"/>
                        </a:rPr>
                        <a:t>Invalidez</a:t>
                      </a:r>
                      <a:endParaRPr b="0" lang="pt-BR" sz="22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c>
                  <a:txBody>
                    <a:bodyPr>
                      <a:noAutofit/>
                    </a:bodyPr>
                    <a:p>
                      <a:pPr>
                        <a:lnSpc>
                          <a:spcPct val="100000"/>
                        </a:lnSpc>
                      </a:pPr>
                      <a:r>
                        <a:rPr b="0" lang="pt-BR" sz="1800" spc="-1" strike="noStrike">
                          <a:latin typeface="Arial"/>
                        </a:rPr>
                        <a:t>                      </a:t>
                      </a:r>
                      <a:r>
                        <a:rPr b="0" lang="pt-BR" sz="1800" spc="-1" strike="noStrike">
                          <a:latin typeface="Arial"/>
                        </a:rPr>
                        <a:t>6</a:t>
                      </a:r>
                      <a:endParaRPr b="0" lang="pt-BR" sz="18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r>
              <a:tr h="568440">
                <a:tc vMerge="1">
                  <a:tcPr marL="90000" marR="90000">
                    <a:solidFill>
                      <a:srgbClr val="729fcf"/>
                    </a:solidFill>
                  </a:tcPr>
                </a:tc>
                <a:tc>
                  <a:txBody>
                    <a:bodyPr>
                      <a:noAutofit/>
                    </a:bodyPr>
                    <a:p>
                      <a:pPr>
                        <a:lnSpc>
                          <a:spcPct val="100000"/>
                        </a:lnSpc>
                      </a:pPr>
                      <a:r>
                        <a:rPr b="0" lang="pt-BR" sz="2200" spc="-1" strike="noStrike">
                          <a:solidFill>
                            <a:srgbClr val="000000"/>
                          </a:solidFill>
                          <a:latin typeface="Calibri"/>
                        </a:rPr>
                        <a:t>Especial Professor</a:t>
                      </a:r>
                      <a:endParaRPr b="0" lang="pt-BR" sz="22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noFill/>
                  </a:tcPr>
                </a:tc>
                <a:tc>
                  <a:txBody>
                    <a:bodyPr>
                      <a:noAutofit/>
                    </a:bodyPr>
                    <a:p>
                      <a:pPr>
                        <a:lnSpc>
                          <a:spcPct val="100000"/>
                        </a:lnSpc>
                      </a:pPr>
                      <a:r>
                        <a:rPr b="0" lang="pt-BR" sz="1800" spc="-1" strike="noStrike">
                          <a:latin typeface="Arial"/>
                        </a:rPr>
                        <a:t>                     </a:t>
                      </a:r>
                      <a:r>
                        <a:rPr b="0" lang="pt-BR" sz="1800" spc="-1" strike="noStrike">
                          <a:latin typeface="Arial"/>
                        </a:rPr>
                        <a:t>24</a:t>
                      </a:r>
                      <a:endParaRPr b="0" lang="pt-BR" sz="18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noFill/>
                  </a:tcPr>
                </a:tc>
              </a:tr>
              <a:tr h="603000">
                <a:tc>
                  <a:txBody>
                    <a:bodyPr>
                      <a:noAutofit/>
                    </a:bodyPr>
                    <a:p>
                      <a:pPr>
                        <a:lnSpc>
                          <a:spcPct val="100000"/>
                        </a:lnSpc>
                      </a:pPr>
                      <a:r>
                        <a:rPr b="0" lang="pt-BR" sz="2200" spc="-1" strike="noStrike">
                          <a:solidFill>
                            <a:srgbClr val="000000"/>
                          </a:solidFill>
                          <a:latin typeface="Calibri"/>
                        </a:rPr>
                        <a:t>Total</a:t>
                      </a:r>
                      <a:endParaRPr b="0" lang="pt-BR" sz="22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c>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c>
                  <a:txBody>
                    <a:bodyPr>
                      <a:noAutofit/>
                    </a:bodyPr>
                    <a:p>
                      <a:pPr>
                        <a:lnSpc>
                          <a:spcPct val="100000"/>
                        </a:lnSpc>
                      </a:pPr>
                      <a:r>
                        <a:rPr b="0" lang="pt-BR" sz="1800" spc="-1" strike="noStrike">
                          <a:latin typeface="Arial"/>
                        </a:rPr>
                        <a:t>                     </a:t>
                      </a:r>
                      <a:r>
                        <a:rPr b="0" lang="pt-BR" sz="1800" spc="-1" strike="noStrike">
                          <a:latin typeface="Arial"/>
                        </a:rPr>
                        <a:t>109</a:t>
                      </a:r>
                      <a:endParaRPr b="0" lang="pt-BR" sz="18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r>
            </a:tbl>
          </a:graphicData>
        </a:graphic>
      </p:graphicFrame>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9" name="CustomShape 1"/>
          <p:cNvSpPr/>
          <p:nvPr/>
        </p:nvSpPr>
        <p:spPr>
          <a:xfrm rot="16200000">
            <a:off x="1288440" y="381960"/>
            <a:ext cx="2199600" cy="3341880"/>
          </a:xfrm>
          <a:prstGeom prst="downArrow">
            <a:avLst>
              <a:gd name="adj1" fmla="val 100000"/>
              <a:gd name="adj2" fmla="val 15788"/>
            </a:avLst>
          </a:prstGeom>
          <a:solidFill>
            <a:srgbClr val="404040"/>
          </a:solidFill>
          <a:ln w="54000">
            <a:noFill/>
          </a:ln>
        </p:spPr>
        <p:style>
          <a:lnRef idx="2">
            <a:schemeClr val="accent1">
              <a:shade val="50000"/>
            </a:schemeClr>
          </a:lnRef>
          <a:fillRef idx="1">
            <a:schemeClr val="accent1"/>
          </a:fillRef>
          <a:effectRef idx="0">
            <a:schemeClr val="accent1"/>
          </a:effectRef>
          <a:fontRef idx="minor"/>
        </p:style>
      </p:sp>
      <p:pic>
        <p:nvPicPr>
          <p:cNvPr id="230" name="Imagem 4" descr=""/>
          <p:cNvPicPr/>
          <p:nvPr/>
        </p:nvPicPr>
        <p:blipFill>
          <a:blip r:embed="rId1"/>
          <a:stretch/>
        </p:blipFill>
        <p:spPr>
          <a:xfrm>
            <a:off x="8826480" y="446760"/>
            <a:ext cx="2103480" cy="945360"/>
          </a:xfrm>
          <a:prstGeom prst="rect">
            <a:avLst/>
          </a:prstGeom>
          <a:ln>
            <a:noFill/>
          </a:ln>
        </p:spPr>
      </p:pic>
      <p:sp>
        <p:nvSpPr>
          <p:cNvPr id="231" name="CustomShape 2"/>
          <p:cNvSpPr/>
          <p:nvPr/>
        </p:nvSpPr>
        <p:spPr>
          <a:xfrm>
            <a:off x="966960" y="1204200"/>
            <a:ext cx="2668680" cy="178056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pt-BR" sz="3200" spc="-1" strike="noStrike">
                <a:solidFill>
                  <a:srgbClr val="ffffff"/>
                </a:solidFill>
                <a:latin typeface="Calibri Light"/>
              </a:rPr>
              <a:t>BENEFÍCIOS CONCEDIDOS  2020</a:t>
            </a:r>
            <a:endParaRPr b="0" lang="pt-BR" sz="3200" spc="-1" strike="noStrike">
              <a:latin typeface="Arial"/>
            </a:endParaRPr>
          </a:p>
        </p:txBody>
      </p:sp>
      <p:sp>
        <p:nvSpPr>
          <p:cNvPr id="232" name="CustomShape 3"/>
          <p:cNvSpPr/>
          <p:nvPr/>
        </p:nvSpPr>
        <p:spPr>
          <a:xfrm>
            <a:off x="4015440" y="1153080"/>
            <a:ext cx="7751880" cy="969120"/>
          </a:xfrm>
          <a:prstGeom prst="rect">
            <a:avLst/>
          </a:prstGeom>
          <a:noFill/>
          <a:ln>
            <a:noFill/>
          </a:ln>
        </p:spPr>
        <p:style>
          <a:lnRef idx="0"/>
          <a:fillRef idx="0"/>
          <a:effectRef idx="0"/>
          <a:fontRef idx="minor"/>
        </p:style>
        <p:txBody>
          <a:bodyPr lIns="90000" rIns="90000" tIns="45000" bIns="45000">
            <a:spAutoFit/>
          </a:bodyPr>
          <a:p>
            <a:pPr algn="just">
              <a:lnSpc>
                <a:spcPct val="100000"/>
              </a:lnSpc>
              <a:spcBef>
                <a:spcPts val="1599"/>
              </a:spcBef>
            </a:pPr>
            <a:endParaRPr b="0" lang="pt-BR" sz="1800" spc="-1" strike="noStrike">
              <a:latin typeface="Arial"/>
            </a:endParaRPr>
          </a:p>
          <a:p>
            <a:pPr algn="just">
              <a:lnSpc>
                <a:spcPct val="100000"/>
              </a:lnSpc>
              <a:spcBef>
                <a:spcPts val="1400"/>
              </a:spcBef>
            </a:pPr>
            <a:r>
              <a:rPr b="0" lang="pt-BR" sz="2800" spc="-1" strike="noStrike">
                <a:solidFill>
                  <a:srgbClr val="000000"/>
                </a:solidFill>
                <a:latin typeface="Calibri"/>
                <a:ea typeface="DejaVu Sans"/>
              </a:rPr>
              <a:t>.</a:t>
            </a:r>
            <a:endParaRPr b="0" lang="pt-BR" sz="2800" spc="-1" strike="noStrike">
              <a:latin typeface="Arial"/>
            </a:endParaRPr>
          </a:p>
        </p:txBody>
      </p:sp>
      <p:graphicFrame>
        <p:nvGraphicFramePr>
          <p:cNvPr id="233" name="Table 4"/>
          <p:cNvGraphicFramePr/>
          <p:nvPr/>
        </p:nvGraphicFramePr>
        <p:xfrm>
          <a:off x="725040" y="3331080"/>
          <a:ext cx="9143280" cy="1170720"/>
        </p:xfrm>
        <a:graphic>
          <a:graphicData uri="http://schemas.openxmlformats.org/drawingml/2006/table">
            <a:tbl>
              <a:tblPr/>
              <a:tblGrid>
                <a:gridCol w="2711880"/>
                <a:gridCol w="3171960"/>
                <a:gridCol w="3259800"/>
              </a:tblGrid>
              <a:tr h="568440">
                <a:tc>
                  <a:txBody>
                    <a:bodyPr>
                      <a:noAutofit/>
                    </a:bodyPr>
                    <a:p>
                      <a:pPr algn="ctr">
                        <a:lnSpc>
                          <a:spcPct val="100000"/>
                        </a:lnSpc>
                      </a:pPr>
                      <a:r>
                        <a:rPr b="1" lang="pt-BR" sz="2200" spc="-1" strike="noStrike">
                          <a:solidFill>
                            <a:srgbClr val="000000"/>
                          </a:solidFill>
                          <a:latin typeface="Calibri"/>
                        </a:rPr>
                        <a:t>Origem</a:t>
                      </a:r>
                      <a:endParaRPr b="0" lang="pt-BR" sz="2200" spc="-1" strike="noStrike">
                        <a:latin typeface="Arial"/>
                      </a:endParaRPr>
                    </a:p>
                  </a:txBody>
                  <a:tcPr marL="91440" marR="91440">
                    <a:lnL w="12240">
                      <a:solidFill>
                        <a:srgbClr val="a5a5a5"/>
                      </a:solidFill>
                    </a:lnL>
                    <a:lnR w="12240">
                      <a:solidFill>
                        <a:srgbClr val="a5a5a5"/>
                      </a:solidFill>
                    </a:lnR>
                    <a:lnT w="12240">
                      <a:solidFill>
                        <a:srgbClr val="a5a5a5"/>
                      </a:solidFill>
                    </a:lnT>
                    <a:lnB w="25200">
                      <a:solidFill>
                        <a:srgbClr val="a5a5a5"/>
                      </a:solidFill>
                    </a:lnB>
                    <a:noFill/>
                  </a:tcPr>
                </a:tc>
                <a:tc>
                  <a:txBody>
                    <a:bodyPr>
                      <a:noAutofit/>
                    </a:bodyPr>
                    <a:p>
                      <a:pPr algn="ctr">
                        <a:lnSpc>
                          <a:spcPct val="100000"/>
                        </a:lnSpc>
                      </a:pPr>
                      <a:r>
                        <a:rPr b="1" lang="pt-BR" sz="2200" spc="-1" strike="noStrike">
                          <a:solidFill>
                            <a:srgbClr val="000000"/>
                          </a:solidFill>
                          <a:latin typeface="Calibri"/>
                        </a:rPr>
                        <a:t>Tipo</a:t>
                      </a:r>
                      <a:endParaRPr b="0" lang="pt-BR" sz="2200" spc="-1" strike="noStrike">
                        <a:latin typeface="Arial"/>
                      </a:endParaRPr>
                    </a:p>
                  </a:txBody>
                  <a:tcPr marL="91440" marR="91440">
                    <a:lnL w="12240">
                      <a:solidFill>
                        <a:srgbClr val="a5a5a5"/>
                      </a:solidFill>
                    </a:lnL>
                    <a:lnR w="12240">
                      <a:solidFill>
                        <a:srgbClr val="a5a5a5"/>
                      </a:solidFill>
                    </a:lnR>
                    <a:lnT w="12240">
                      <a:solidFill>
                        <a:srgbClr val="a5a5a5"/>
                      </a:solidFill>
                    </a:lnT>
                    <a:lnB w="25200">
                      <a:solidFill>
                        <a:srgbClr val="a5a5a5"/>
                      </a:solidFill>
                    </a:lnB>
                    <a:noFill/>
                  </a:tcPr>
                </a:tc>
                <a:tc>
                  <a:txBody>
                    <a:bodyPr>
                      <a:noAutofit/>
                    </a:bodyPr>
                    <a:p>
                      <a:pPr algn="ctr">
                        <a:lnSpc>
                          <a:spcPct val="100000"/>
                        </a:lnSpc>
                      </a:pPr>
                      <a:r>
                        <a:rPr b="1" lang="pt-BR" sz="2200" spc="-1" strike="noStrike">
                          <a:solidFill>
                            <a:srgbClr val="000000"/>
                          </a:solidFill>
                          <a:latin typeface="Calibri"/>
                        </a:rPr>
                        <a:t>Número de Benefícios</a:t>
                      </a:r>
                      <a:endParaRPr b="0" lang="pt-BR" sz="2200" spc="-1" strike="noStrike">
                        <a:latin typeface="Arial"/>
                      </a:endParaRPr>
                    </a:p>
                  </a:txBody>
                  <a:tcPr marL="91440" marR="91440">
                    <a:lnL w="12240">
                      <a:solidFill>
                        <a:srgbClr val="a5a5a5"/>
                      </a:solidFill>
                    </a:lnL>
                    <a:lnR w="12240">
                      <a:solidFill>
                        <a:srgbClr val="a5a5a5"/>
                      </a:solidFill>
                    </a:lnR>
                    <a:lnT w="12240">
                      <a:solidFill>
                        <a:srgbClr val="a5a5a5"/>
                      </a:solidFill>
                    </a:lnT>
                    <a:lnB w="25200">
                      <a:solidFill>
                        <a:srgbClr val="a5a5a5"/>
                      </a:solidFill>
                    </a:lnB>
                    <a:noFill/>
                  </a:tcPr>
                </a:tc>
              </a:tr>
              <a:tr h="602640">
                <a:tc>
                  <a:txBody>
                    <a:bodyPr>
                      <a:noAutofit/>
                    </a:bodyPr>
                    <a:p>
                      <a:pPr>
                        <a:lnSpc>
                          <a:spcPct val="100000"/>
                        </a:lnSpc>
                      </a:pPr>
                      <a:r>
                        <a:rPr b="0" lang="pt-BR" sz="2200" spc="-1" strike="noStrike">
                          <a:solidFill>
                            <a:srgbClr val="000000"/>
                          </a:solidFill>
                          <a:latin typeface="Calibri"/>
                        </a:rPr>
                        <a:t>Pensões</a:t>
                      </a:r>
                      <a:endParaRPr b="0" lang="pt-BR" sz="22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c>
                  <a:txBody>
                    <a:bodyPr>
                      <a:noAutofit/>
                    </a:bodyPr>
                    <a:p>
                      <a:pPr>
                        <a:lnSpc>
                          <a:spcPct val="100000"/>
                        </a:lnSpc>
                      </a:pPr>
                      <a:r>
                        <a:rPr b="0" lang="pt-BR" sz="2200" spc="-1" strike="noStrike">
                          <a:solidFill>
                            <a:srgbClr val="000000"/>
                          </a:solidFill>
                          <a:latin typeface="Calibri"/>
                        </a:rPr>
                        <a:t>Por Morte</a:t>
                      </a:r>
                      <a:endParaRPr b="0" lang="pt-BR" sz="22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c>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r>
            </a:tbl>
          </a:graphicData>
        </a:graphic>
      </p:graphicFrame>
      <p:sp>
        <p:nvSpPr>
          <p:cNvPr id="234" name="CustomShape 5"/>
          <p:cNvSpPr/>
          <p:nvPr/>
        </p:nvSpPr>
        <p:spPr>
          <a:xfrm>
            <a:off x="8064000" y="3960000"/>
            <a:ext cx="433440" cy="4899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pt-BR" sz="1800" spc="-1" strike="noStrike">
                <a:latin typeface="Arial"/>
              </a:rPr>
              <a:t>50</a:t>
            </a:r>
            <a:endParaRPr b="0" lang="pt-BR" sz="1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5" name="CustomShape 1"/>
          <p:cNvSpPr/>
          <p:nvPr/>
        </p:nvSpPr>
        <p:spPr>
          <a:xfrm rot="16200000">
            <a:off x="1288440" y="381960"/>
            <a:ext cx="2199600" cy="3341880"/>
          </a:xfrm>
          <a:prstGeom prst="downArrow">
            <a:avLst>
              <a:gd name="adj1" fmla="val 100000"/>
              <a:gd name="adj2" fmla="val 15788"/>
            </a:avLst>
          </a:prstGeom>
          <a:solidFill>
            <a:srgbClr val="404040"/>
          </a:solidFill>
          <a:ln w="54000">
            <a:noFill/>
          </a:ln>
        </p:spPr>
        <p:style>
          <a:lnRef idx="2">
            <a:schemeClr val="accent1">
              <a:shade val="50000"/>
            </a:schemeClr>
          </a:lnRef>
          <a:fillRef idx="1">
            <a:schemeClr val="accent1"/>
          </a:fillRef>
          <a:effectRef idx="0">
            <a:schemeClr val="accent1"/>
          </a:effectRef>
          <a:fontRef idx="minor"/>
        </p:style>
      </p:sp>
      <p:pic>
        <p:nvPicPr>
          <p:cNvPr id="236" name="Imagem 4" descr=""/>
          <p:cNvPicPr/>
          <p:nvPr/>
        </p:nvPicPr>
        <p:blipFill>
          <a:blip r:embed="rId1"/>
          <a:stretch/>
        </p:blipFill>
        <p:spPr>
          <a:xfrm>
            <a:off x="8826480" y="446760"/>
            <a:ext cx="2103480" cy="945360"/>
          </a:xfrm>
          <a:prstGeom prst="rect">
            <a:avLst/>
          </a:prstGeom>
          <a:ln>
            <a:noFill/>
          </a:ln>
        </p:spPr>
      </p:pic>
      <p:sp>
        <p:nvSpPr>
          <p:cNvPr id="237" name="CustomShape 2"/>
          <p:cNvSpPr/>
          <p:nvPr/>
        </p:nvSpPr>
        <p:spPr>
          <a:xfrm>
            <a:off x="966960" y="1204200"/>
            <a:ext cx="2668680" cy="1780560"/>
          </a:xfrm>
          <a:prstGeom prst="rect">
            <a:avLst/>
          </a:prstGeom>
          <a:noFill/>
          <a:ln>
            <a:noFill/>
          </a:ln>
        </p:spPr>
        <p:style>
          <a:lnRef idx="0"/>
          <a:fillRef idx="0"/>
          <a:effectRef idx="0"/>
          <a:fontRef idx="minor"/>
        </p:style>
        <p:txBody>
          <a:bodyPr lIns="90000" rIns="90000" tIns="45000" bIns="45000" anchor="ctr">
            <a:normAutofit fontScale="88000"/>
          </a:bodyPr>
          <a:p>
            <a:pPr>
              <a:lnSpc>
                <a:spcPct val="90000"/>
              </a:lnSpc>
            </a:pPr>
            <a:r>
              <a:rPr b="1" lang="pt-BR" sz="3200" spc="-1" strike="noStrike">
                <a:solidFill>
                  <a:srgbClr val="ffffff"/>
                </a:solidFill>
                <a:latin typeface="Calibri Light"/>
              </a:rPr>
              <a:t>DESPESAS COM PESSOAL PRÓPRIO DO PREVINI</a:t>
            </a:r>
            <a:br/>
            <a:r>
              <a:rPr b="1" lang="pt-BR" sz="3200" spc="-1" strike="noStrike">
                <a:solidFill>
                  <a:srgbClr val="ffffff"/>
                </a:solidFill>
                <a:latin typeface="Calibri Light"/>
              </a:rPr>
              <a:t>2020</a:t>
            </a:r>
            <a:endParaRPr b="0" lang="pt-BR" sz="3200" spc="-1" strike="noStrike">
              <a:latin typeface="Arial"/>
            </a:endParaRPr>
          </a:p>
        </p:txBody>
      </p:sp>
      <p:sp>
        <p:nvSpPr>
          <p:cNvPr id="238" name="CustomShape 3"/>
          <p:cNvSpPr/>
          <p:nvPr/>
        </p:nvSpPr>
        <p:spPr>
          <a:xfrm>
            <a:off x="4121280" y="1153080"/>
            <a:ext cx="7751880" cy="842040"/>
          </a:xfrm>
          <a:prstGeom prst="rect">
            <a:avLst/>
          </a:prstGeom>
          <a:noFill/>
          <a:ln>
            <a:noFill/>
          </a:ln>
        </p:spPr>
        <p:style>
          <a:lnRef idx="0"/>
          <a:fillRef idx="0"/>
          <a:effectRef idx="0"/>
          <a:fontRef idx="minor"/>
        </p:style>
        <p:txBody>
          <a:bodyPr lIns="90000" rIns="90000" tIns="45000" bIns="45000">
            <a:spAutoFit/>
          </a:bodyPr>
          <a:p>
            <a:pPr algn="just">
              <a:lnSpc>
                <a:spcPct val="100000"/>
              </a:lnSpc>
              <a:spcBef>
                <a:spcPts val="1599"/>
              </a:spcBef>
            </a:pPr>
            <a:endParaRPr b="0" lang="pt-BR" sz="1800" spc="-1" strike="noStrike">
              <a:latin typeface="Arial"/>
            </a:endParaRPr>
          </a:p>
          <a:p>
            <a:pPr algn="just">
              <a:lnSpc>
                <a:spcPct val="100000"/>
              </a:lnSpc>
              <a:spcBef>
                <a:spcPts val="1599"/>
              </a:spcBef>
            </a:pPr>
            <a:endParaRPr b="0" lang="pt-BR" sz="1800" spc="-1" strike="noStrike">
              <a:latin typeface="Arial"/>
            </a:endParaRPr>
          </a:p>
        </p:txBody>
      </p:sp>
      <p:graphicFrame>
        <p:nvGraphicFramePr>
          <p:cNvPr id="239" name="Table 4"/>
          <p:cNvGraphicFramePr/>
          <p:nvPr/>
        </p:nvGraphicFramePr>
        <p:xfrm>
          <a:off x="966960" y="3423240"/>
          <a:ext cx="10296720" cy="1136520"/>
        </p:xfrm>
        <a:graphic>
          <a:graphicData uri="http://schemas.openxmlformats.org/drawingml/2006/table">
            <a:tbl>
              <a:tblPr/>
              <a:tblGrid>
                <a:gridCol w="2574000"/>
                <a:gridCol w="2574000"/>
                <a:gridCol w="2574000"/>
                <a:gridCol w="2575080"/>
              </a:tblGrid>
              <a:tr h="568440">
                <a:tc>
                  <a:txBody>
                    <a:bodyPr>
                      <a:noAutofit/>
                    </a:bodyPr>
                    <a:p>
                      <a:pPr algn="ctr">
                        <a:lnSpc>
                          <a:spcPct val="100000"/>
                        </a:lnSpc>
                      </a:pPr>
                      <a:r>
                        <a:rPr b="1" lang="pt-BR" sz="2400" spc="-1" strike="noStrike">
                          <a:solidFill>
                            <a:srgbClr val="000000"/>
                          </a:solidFill>
                          <a:latin typeface="Calibri"/>
                        </a:rPr>
                        <a:t>Número de Servidores</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25200">
                      <a:solidFill>
                        <a:srgbClr val="a5a5a5"/>
                      </a:solidFill>
                    </a:lnB>
                    <a:noFill/>
                  </a:tcPr>
                </a:tc>
                <a:tc>
                  <a:txBody>
                    <a:bodyPr>
                      <a:noAutofit/>
                    </a:bodyPr>
                    <a:p>
                      <a:pPr algn="ctr">
                        <a:lnSpc>
                          <a:spcPct val="100000"/>
                        </a:lnSpc>
                      </a:pPr>
                      <a:r>
                        <a:rPr b="1" lang="pt-BR" sz="2400" spc="-1" strike="noStrike">
                          <a:solidFill>
                            <a:srgbClr val="000000"/>
                          </a:solidFill>
                          <a:latin typeface="Calibri"/>
                        </a:rPr>
                        <a:t>Empenhada</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25200">
                      <a:solidFill>
                        <a:srgbClr val="a5a5a5"/>
                      </a:solidFill>
                    </a:lnB>
                    <a:noFill/>
                  </a:tcPr>
                </a:tc>
                <a:tc>
                  <a:txBody>
                    <a:bodyPr>
                      <a:noAutofit/>
                    </a:bodyPr>
                    <a:p>
                      <a:pPr algn="ctr">
                        <a:lnSpc>
                          <a:spcPct val="100000"/>
                        </a:lnSpc>
                      </a:pPr>
                      <a:r>
                        <a:rPr b="1" lang="pt-BR" sz="2400" spc="-1" strike="noStrike">
                          <a:solidFill>
                            <a:srgbClr val="000000"/>
                          </a:solidFill>
                          <a:latin typeface="Calibri"/>
                        </a:rPr>
                        <a:t>Liquidada</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25200">
                      <a:solidFill>
                        <a:srgbClr val="a5a5a5"/>
                      </a:solidFill>
                    </a:lnB>
                    <a:noFill/>
                  </a:tcPr>
                </a:tc>
                <a:tc>
                  <a:txBody>
                    <a:bodyPr>
                      <a:noAutofit/>
                    </a:bodyPr>
                    <a:p>
                      <a:pPr algn="ctr">
                        <a:lnSpc>
                          <a:spcPct val="100000"/>
                        </a:lnSpc>
                      </a:pPr>
                      <a:r>
                        <a:rPr b="1" lang="pt-BR" sz="2400" spc="-1" strike="noStrike">
                          <a:solidFill>
                            <a:srgbClr val="000000"/>
                          </a:solidFill>
                          <a:latin typeface="Calibri"/>
                        </a:rPr>
                        <a:t>Paga</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25200">
                      <a:solidFill>
                        <a:srgbClr val="a5a5a5"/>
                      </a:solidFill>
                    </a:lnB>
                    <a:noFill/>
                  </a:tcPr>
                </a:tc>
              </a:tr>
              <a:tr h="568440">
                <a:tc>
                  <a:txBody>
                    <a:bodyPr>
                      <a:noAutofit/>
                    </a:bodyPr>
                    <a:p>
                      <a:pPr algn="ctr">
                        <a:lnSpc>
                          <a:spcPct val="100000"/>
                        </a:lnSpc>
                      </a:pPr>
                      <a:r>
                        <a:rPr b="0" lang="pt-BR" sz="2400" spc="-1" strike="noStrike">
                          <a:solidFill>
                            <a:srgbClr val="000000"/>
                          </a:solidFill>
                          <a:latin typeface="Calibri"/>
                        </a:rPr>
                        <a:t>35</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c>
                  <a:txBody>
                    <a:bodyPr>
                      <a:noAutofit/>
                    </a:bodyPr>
                    <a:p>
                      <a:pPr algn="r">
                        <a:lnSpc>
                          <a:spcPct val="100000"/>
                        </a:lnSpc>
                      </a:pPr>
                      <a:r>
                        <a:rPr b="0" lang="pt-BR" sz="2400" spc="-1" strike="noStrike">
                          <a:solidFill>
                            <a:srgbClr val="000000"/>
                          </a:solidFill>
                          <a:latin typeface="Calibri"/>
                        </a:rPr>
                        <a:t>3.625.448,96</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c>
                  <a:txBody>
                    <a:bodyPr>
                      <a:noAutofit/>
                    </a:bodyPr>
                    <a:p>
                      <a:pPr algn="r">
                        <a:lnSpc>
                          <a:spcPct val="100000"/>
                        </a:lnSpc>
                      </a:pPr>
                      <a:r>
                        <a:rPr b="0" lang="pt-BR" sz="2400" spc="-1" strike="noStrike">
                          <a:solidFill>
                            <a:srgbClr val="000000"/>
                          </a:solidFill>
                          <a:latin typeface="Calibri"/>
                        </a:rPr>
                        <a:t>3.625.448,96</a:t>
                      </a:r>
                      <a:endParaRPr b="0" lang="pt-BR" sz="2400" spc="-1" strike="noStrike">
                        <a:latin typeface="Arial"/>
                      </a:endParaRPr>
                    </a:p>
                    <a:p>
                      <a:pPr algn="r">
                        <a:lnSpc>
                          <a:spcPct val="100000"/>
                        </a:lnSpc>
                      </a:pP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c>
                  <a:txBody>
                    <a:bodyPr>
                      <a:noAutofit/>
                    </a:bodyPr>
                    <a:p>
                      <a:pPr algn="r">
                        <a:lnSpc>
                          <a:spcPct val="100000"/>
                        </a:lnSpc>
                      </a:pPr>
                      <a:r>
                        <a:rPr b="0" lang="pt-BR" sz="2400" spc="-1" strike="noStrike">
                          <a:solidFill>
                            <a:srgbClr val="000000"/>
                          </a:solidFill>
                          <a:latin typeface="Calibri"/>
                        </a:rPr>
                        <a:t>3.625.448,96</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r>
            </a:tbl>
          </a:graphicData>
        </a:graphic>
      </p:graphicFrame>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3" name="CustomShape 1"/>
          <p:cNvSpPr/>
          <p:nvPr/>
        </p:nvSpPr>
        <p:spPr>
          <a:xfrm rot="16200000">
            <a:off x="1288440" y="381960"/>
            <a:ext cx="2199600" cy="3341880"/>
          </a:xfrm>
          <a:prstGeom prst="downArrow">
            <a:avLst>
              <a:gd name="adj1" fmla="val 100000"/>
              <a:gd name="adj2" fmla="val 15788"/>
            </a:avLst>
          </a:prstGeom>
          <a:solidFill>
            <a:srgbClr val="404040"/>
          </a:solidFill>
          <a:ln w="54000">
            <a:noFill/>
          </a:ln>
        </p:spPr>
        <p:style>
          <a:lnRef idx="2">
            <a:schemeClr val="accent1">
              <a:shade val="50000"/>
            </a:schemeClr>
          </a:lnRef>
          <a:fillRef idx="1">
            <a:schemeClr val="accent1"/>
          </a:fillRef>
          <a:effectRef idx="0">
            <a:schemeClr val="accent1"/>
          </a:effectRef>
          <a:fontRef idx="minor"/>
        </p:style>
      </p:sp>
      <p:pic>
        <p:nvPicPr>
          <p:cNvPr id="164" name="Imagem 4" descr=""/>
          <p:cNvPicPr/>
          <p:nvPr/>
        </p:nvPicPr>
        <p:blipFill>
          <a:blip r:embed="rId1"/>
          <a:stretch/>
        </p:blipFill>
        <p:spPr>
          <a:xfrm>
            <a:off x="8826480" y="446760"/>
            <a:ext cx="2103480" cy="945360"/>
          </a:xfrm>
          <a:prstGeom prst="rect">
            <a:avLst/>
          </a:prstGeom>
          <a:ln>
            <a:noFill/>
          </a:ln>
        </p:spPr>
      </p:pic>
      <p:sp>
        <p:nvSpPr>
          <p:cNvPr id="165" name="CustomShape 2"/>
          <p:cNvSpPr/>
          <p:nvPr/>
        </p:nvSpPr>
        <p:spPr>
          <a:xfrm>
            <a:off x="966960" y="1164240"/>
            <a:ext cx="2668680" cy="178056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pt-BR" sz="3200" spc="-1" strike="noStrike">
                <a:solidFill>
                  <a:srgbClr val="ffffff"/>
                </a:solidFill>
                <a:latin typeface="Calibri Light"/>
              </a:rPr>
              <a:t>O QUE É O PREVINI </a:t>
            </a:r>
            <a:endParaRPr b="0" lang="pt-BR" sz="3200" spc="-1" strike="noStrike">
              <a:latin typeface="Arial"/>
            </a:endParaRPr>
          </a:p>
        </p:txBody>
      </p:sp>
      <p:sp>
        <p:nvSpPr>
          <p:cNvPr id="166" name="CustomShape 3"/>
          <p:cNvSpPr/>
          <p:nvPr/>
        </p:nvSpPr>
        <p:spPr>
          <a:xfrm>
            <a:off x="966960" y="3405960"/>
            <a:ext cx="10614600" cy="3076200"/>
          </a:xfrm>
          <a:prstGeom prst="rect">
            <a:avLst/>
          </a:prstGeom>
          <a:noFill/>
          <a:ln>
            <a:noFill/>
          </a:ln>
        </p:spPr>
        <p:style>
          <a:lnRef idx="0"/>
          <a:fillRef idx="0"/>
          <a:effectRef idx="0"/>
          <a:fontRef idx="minor"/>
        </p:style>
        <p:txBody>
          <a:bodyPr lIns="90000" rIns="90000" tIns="45000" bIns="45000">
            <a:spAutoFit/>
          </a:bodyPr>
          <a:p>
            <a:pPr marL="457200" indent="-456480" algn="just">
              <a:lnSpc>
                <a:spcPct val="100000"/>
              </a:lnSpc>
              <a:spcBef>
                <a:spcPts val="1400"/>
              </a:spcBef>
              <a:buClr>
                <a:srgbClr val="000000"/>
              </a:buClr>
              <a:buFont typeface="Wingdings" charset="2"/>
              <a:buChar char=""/>
            </a:pPr>
            <a:r>
              <a:rPr b="0" lang="pt-BR" sz="2800" spc="-1" strike="noStrike">
                <a:solidFill>
                  <a:srgbClr val="000000"/>
                </a:solidFill>
                <a:latin typeface="Calibri"/>
                <a:ea typeface="DejaVu Sans"/>
              </a:rPr>
              <a:t>O Instituto de Previdência dos Servidores Municipais de Nova Iguaçu - PREVINI, é uma autarquia municipal destinada a administrar as aposentadorias e pensões dos servidores do município. Os recursos vêm das contribuições dos servidores municipais e das patrocinadoras. A contribuição é obrigatória, no caso dos servidores municipais de 14% sobre a sua remuneração mensal, enquanto as patrocinadoras contribuem com 28%.</a:t>
            </a:r>
            <a:endParaRPr b="0" lang="pt-BR" sz="2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0" name="CustomShape 1"/>
          <p:cNvSpPr/>
          <p:nvPr/>
        </p:nvSpPr>
        <p:spPr>
          <a:xfrm rot="16200000">
            <a:off x="1288440" y="381960"/>
            <a:ext cx="2199600" cy="3341880"/>
          </a:xfrm>
          <a:prstGeom prst="downArrow">
            <a:avLst>
              <a:gd name="adj1" fmla="val 100000"/>
              <a:gd name="adj2" fmla="val 15788"/>
            </a:avLst>
          </a:prstGeom>
          <a:solidFill>
            <a:srgbClr val="404040"/>
          </a:solidFill>
          <a:ln w="54000">
            <a:noFill/>
          </a:ln>
        </p:spPr>
        <p:style>
          <a:lnRef idx="2">
            <a:schemeClr val="accent1">
              <a:shade val="50000"/>
            </a:schemeClr>
          </a:lnRef>
          <a:fillRef idx="1">
            <a:schemeClr val="accent1"/>
          </a:fillRef>
          <a:effectRef idx="0">
            <a:schemeClr val="accent1"/>
          </a:effectRef>
          <a:fontRef idx="minor"/>
        </p:style>
      </p:sp>
      <p:pic>
        <p:nvPicPr>
          <p:cNvPr id="241" name="Imagem 4" descr=""/>
          <p:cNvPicPr/>
          <p:nvPr/>
        </p:nvPicPr>
        <p:blipFill>
          <a:blip r:embed="rId1"/>
          <a:stretch/>
        </p:blipFill>
        <p:spPr>
          <a:xfrm>
            <a:off x="8826480" y="446760"/>
            <a:ext cx="2103480" cy="945360"/>
          </a:xfrm>
          <a:prstGeom prst="rect">
            <a:avLst/>
          </a:prstGeom>
          <a:ln>
            <a:noFill/>
          </a:ln>
        </p:spPr>
      </p:pic>
      <p:sp>
        <p:nvSpPr>
          <p:cNvPr id="242" name="CustomShape 2"/>
          <p:cNvSpPr/>
          <p:nvPr/>
        </p:nvSpPr>
        <p:spPr>
          <a:xfrm>
            <a:off x="717480" y="1204200"/>
            <a:ext cx="3178080" cy="178056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pt-BR" sz="3200" spc="-1" strike="noStrike">
                <a:solidFill>
                  <a:srgbClr val="ffffff"/>
                </a:solidFill>
                <a:latin typeface="Calibri Light"/>
              </a:rPr>
              <a:t>DESPESAS ADMINISTRATIVAS 2020</a:t>
            </a:r>
            <a:endParaRPr b="0" lang="pt-BR" sz="3200" spc="-1" strike="noStrike">
              <a:latin typeface="Arial"/>
            </a:endParaRPr>
          </a:p>
        </p:txBody>
      </p:sp>
      <p:sp>
        <p:nvSpPr>
          <p:cNvPr id="243" name="CustomShape 3"/>
          <p:cNvSpPr/>
          <p:nvPr/>
        </p:nvSpPr>
        <p:spPr>
          <a:xfrm>
            <a:off x="4147920" y="1153080"/>
            <a:ext cx="7751880" cy="842040"/>
          </a:xfrm>
          <a:prstGeom prst="rect">
            <a:avLst/>
          </a:prstGeom>
          <a:noFill/>
          <a:ln>
            <a:noFill/>
          </a:ln>
        </p:spPr>
        <p:style>
          <a:lnRef idx="0"/>
          <a:fillRef idx="0"/>
          <a:effectRef idx="0"/>
          <a:fontRef idx="minor"/>
        </p:style>
        <p:txBody>
          <a:bodyPr lIns="90000" rIns="90000" tIns="45000" bIns="45000">
            <a:spAutoFit/>
          </a:bodyPr>
          <a:p>
            <a:pPr algn="just">
              <a:lnSpc>
                <a:spcPct val="100000"/>
              </a:lnSpc>
              <a:spcBef>
                <a:spcPts val="1599"/>
              </a:spcBef>
            </a:pPr>
            <a:endParaRPr b="0" lang="pt-BR" sz="1800" spc="-1" strike="noStrike">
              <a:latin typeface="Arial"/>
            </a:endParaRPr>
          </a:p>
          <a:p>
            <a:pPr algn="just">
              <a:lnSpc>
                <a:spcPct val="100000"/>
              </a:lnSpc>
              <a:spcBef>
                <a:spcPts val="1599"/>
              </a:spcBef>
            </a:pPr>
            <a:endParaRPr b="0" lang="pt-BR" sz="1800" spc="-1" strike="noStrike">
              <a:latin typeface="Arial"/>
            </a:endParaRPr>
          </a:p>
        </p:txBody>
      </p:sp>
      <p:graphicFrame>
        <p:nvGraphicFramePr>
          <p:cNvPr id="244" name="Table 4"/>
          <p:cNvGraphicFramePr/>
          <p:nvPr/>
        </p:nvGraphicFramePr>
        <p:xfrm>
          <a:off x="838080" y="3508560"/>
          <a:ext cx="10296720" cy="1136520"/>
        </p:xfrm>
        <a:graphic>
          <a:graphicData uri="http://schemas.openxmlformats.org/drawingml/2006/table">
            <a:tbl>
              <a:tblPr/>
              <a:tblGrid>
                <a:gridCol w="2574000"/>
                <a:gridCol w="2574000"/>
                <a:gridCol w="2574000"/>
                <a:gridCol w="2575080"/>
              </a:tblGrid>
              <a:tr h="568440">
                <a:tc>
                  <a:tcPr marL="91440" marR="91440">
                    <a:lnL w="12240">
                      <a:solidFill>
                        <a:srgbClr val="a5a5a5"/>
                      </a:solidFill>
                    </a:lnL>
                    <a:lnR w="12240">
                      <a:solidFill>
                        <a:srgbClr val="a5a5a5"/>
                      </a:solidFill>
                    </a:lnR>
                    <a:lnT w="12240">
                      <a:solidFill>
                        <a:srgbClr val="a5a5a5"/>
                      </a:solidFill>
                    </a:lnT>
                    <a:lnB w="25200">
                      <a:solidFill>
                        <a:srgbClr val="a5a5a5"/>
                      </a:solidFill>
                    </a:lnB>
                    <a:noFill/>
                  </a:tcPr>
                </a:tc>
                <a:tc>
                  <a:txBody>
                    <a:bodyPr>
                      <a:noAutofit/>
                    </a:bodyPr>
                    <a:p>
                      <a:pPr algn="ctr">
                        <a:lnSpc>
                          <a:spcPct val="100000"/>
                        </a:lnSpc>
                      </a:pPr>
                      <a:r>
                        <a:rPr b="1" lang="pt-BR" sz="2400" spc="-1" strike="noStrike">
                          <a:solidFill>
                            <a:srgbClr val="000000"/>
                          </a:solidFill>
                          <a:latin typeface="Calibri"/>
                        </a:rPr>
                        <a:t>Empenhada</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25200">
                      <a:solidFill>
                        <a:srgbClr val="a5a5a5"/>
                      </a:solidFill>
                    </a:lnB>
                    <a:noFill/>
                  </a:tcPr>
                </a:tc>
                <a:tc>
                  <a:txBody>
                    <a:bodyPr>
                      <a:noAutofit/>
                    </a:bodyPr>
                    <a:p>
                      <a:pPr algn="ctr">
                        <a:lnSpc>
                          <a:spcPct val="100000"/>
                        </a:lnSpc>
                      </a:pPr>
                      <a:r>
                        <a:rPr b="1" lang="pt-BR" sz="2400" spc="-1" strike="noStrike">
                          <a:solidFill>
                            <a:srgbClr val="000000"/>
                          </a:solidFill>
                          <a:latin typeface="Calibri"/>
                        </a:rPr>
                        <a:t>Liquidada</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25200">
                      <a:solidFill>
                        <a:srgbClr val="a5a5a5"/>
                      </a:solidFill>
                    </a:lnB>
                    <a:noFill/>
                  </a:tcPr>
                </a:tc>
                <a:tc>
                  <a:txBody>
                    <a:bodyPr>
                      <a:noAutofit/>
                    </a:bodyPr>
                    <a:p>
                      <a:pPr algn="ctr">
                        <a:lnSpc>
                          <a:spcPct val="100000"/>
                        </a:lnSpc>
                      </a:pPr>
                      <a:r>
                        <a:rPr b="1" lang="pt-BR" sz="2400" spc="-1" strike="noStrike">
                          <a:solidFill>
                            <a:srgbClr val="000000"/>
                          </a:solidFill>
                          <a:latin typeface="Calibri"/>
                        </a:rPr>
                        <a:t>Paga</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25200">
                      <a:solidFill>
                        <a:srgbClr val="a5a5a5"/>
                      </a:solidFill>
                    </a:lnB>
                    <a:noFill/>
                  </a:tcPr>
                </a:tc>
              </a:tr>
              <a:tr h="568440">
                <a:tc>
                  <a:txBody>
                    <a:bodyPr>
                      <a:noAutofit/>
                    </a:bodyPr>
                    <a:p>
                      <a:pPr>
                        <a:lnSpc>
                          <a:spcPct val="100000"/>
                        </a:lnSpc>
                      </a:pPr>
                      <a:r>
                        <a:rPr b="0" lang="pt-BR" sz="2400" spc="-1" strike="noStrike">
                          <a:solidFill>
                            <a:srgbClr val="000000"/>
                          </a:solidFill>
                          <a:latin typeface="Calibri"/>
                        </a:rPr>
                        <a:t>Despesas de Funcionamento do PREVINI</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c>
                  <a:txBody>
                    <a:bodyPr>
                      <a:noAutofit/>
                    </a:bodyPr>
                    <a:p>
                      <a:pPr algn="r">
                        <a:lnSpc>
                          <a:spcPct val="100000"/>
                        </a:lnSpc>
                      </a:pPr>
                      <a:r>
                        <a:rPr b="0" lang="pt-BR" sz="2400" spc="-1" strike="noStrike">
                          <a:solidFill>
                            <a:srgbClr val="000000"/>
                          </a:solidFill>
                          <a:latin typeface="Calibri"/>
                        </a:rPr>
                        <a:t>2.638.939,46</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c>
                  <a:txBody>
                    <a:bodyPr>
                      <a:noAutofit/>
                    </a:bodyPr>
                    <a:p>
                      <a:pPr algn="r">
                        <a:lnSpc>
                          <a:spcPct val="100000"/>
                        </a:lnSpc>
                      </a:pPr>
                      <a:r>
                        <a:rPr b="0" lang="pt-BR" sz="2400" spc="-1" strike="noStrike">
                          <a:solidFill>
                            <a:srgbClr val="000000"/>
                          </a:solidFill>
                          <a:latin typeface="Calibri"/>
                        </a:rPr>
                        <a:t>2.638.939,46</a:t>
                      </a:r>
                      <a:endParaRPr b="0" lang="pt-BR" sz="2400" spc="-1" strike="noStrike">
                        <a:latin typeface="Arial"/>
                      </a:endParaRPr>
                    </a:p>
                    <a:p>
                      <a:pPr algn="r">
                        <a:lnSpc>
                          <a:spcPct val="100000"/>
                        </a:lnSpc>
                      </a:pP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c>
                  <a:txBody>
                    <a:bodyPr>
                      <a:noAutofit/>
                    </a:bodyPr>
                    <a:p>
                      <a:pPr algn="r">
                        <a:lnSpc>
                          <a:spcPct val="100000"/>
                        </a:lnSpc>
                      </a:pPr>
                      <a:r>
                        <a:rPr b="0" lang="pt-BR" sz="2400" spc="-1" strike="noStrike">
                          <a:solidFill>
                            <a:srgbClr val="000000"/>
                          </a:solidFill>
                          <a:latin typeface="Calibri"/>
                        </a:rPr>
                        <a:t>2.638.939,46</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r>
            </a:tbl>
          </a:graphicData>
        </a:graphic>
      </p:graphicFrame>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5" name="CustomShape 1"/>
          <p:cNvSpPr/>
          <p:nvPr/>
        </p:nvSpPr>
        <p:spPr>
          <a:xfrm rot="16200000">
            <a:off x="1288440" y="381960"/>
            <a:ext cx="2199600" cy="3341880"/>
          </a:xfrm>
          <a:prstGeom prst="downArrow">
            <a:avLst>
              <a:gd name="adj1" fmla="val 100000"/>
              <a:gd name="adj2" fmla="val 15788"/>
            </a:avLst>
          </a:prstGeom>
          <a:solidFill>
            <a:srgbClr val="404040"/>
          </a:solidFill>
          <a:ln w="54000">
            <a:noFill/>
          </a:ln>
        </p:spPr>
        <p:style>
          <a:lnRef idx="2">
            <a:schemeClr val="accent1">
              <a:shade val="50000"/>
            </a:schemeClr>
          </a:lnRef>
          <a:fillRef idx="1">
            <a:schemeClr val="accent1"/>
          </a:fillRef>
          <a:effectRef idx="0">
            <a:schemeClr val="accent1"/>
          </a:effectRef>
          <a:fontRef idx="minor"/>
        </p:style>
      </p:sp>
      <p:pic>
        <p:nvPicPr>
          <p:cNvPr id="246" name="Imagem 4" descr=""/>
          <p:cNvPicPr/>
          <p:nvPr/>
        </p:nvPicPr>
        <p:blipFill>
          <a:blip r:embed="rId1"/>
          <a:stretch/>
        </p:blipFill>
        <p:spPr>
          <a:xfrm>
            <a:off x="8826480" y="274320"/>
            <a:ext cx="2103480" cy="945360"/>
          </a:xfrm>
          <a:prstGeom prst="rect">
            <a:avLst/>
          </a:prstGeom>
          <a:ln>
            <a:noFill/>
          </a:ln>
        </p:spPr>
      </p:pic>
      <p:sp>
        <p:nvSpPr>
          <p:cNvPr id="247" name="CustomShape 2"/>
          <p:cNvSpPr/>
          <p:nvPr/>
        </p:nvSpPr>
        <p:spPr>
          <a:xfrm>
            <a:off x="847800" y="1204200"/>
            <a:ext cx="3092400" cy="178056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pt-BR" sz="3200" spc="-1" strike="noStrike">
                <a:solidFill>
                  <a:srgbClr val="ffffff"/>
                </a:solidFill>
                <a:latin typeface="Calibri Light"/>
              </a:rPr>
              <a:t>RECEITAS  PREVIDENCIÁRIAS</a:t>
            </a:r>
            <a:br/>
            <a:r>
              <a:rPr b="1" lang="pt-BR" sz="3200" spc="-1" strike="noStrike">
                <a:solidFill>
                  <a:srgbClr val="ffffff"/>
                </a:solidFill>
                <a:latin typeface="Calibri Light"/>
              </a:rPr>
              <a:t>2020</a:t>
            </a:r>
            <a:endParaRPr b="0" lang="pt-BR" sz="3200" spc="-1" strike="noStrike">
              <a:latin typeface="Arial"/>
            </a:endParaRPr>
          </a:p>
        </p:txBody>
      </p:sp>
      <p:sp>
        <p:nvSpPr>
          <p:cNvPr id="248" name="CustomShape 3"/>
          <p:cNvSpPr/>
          <p:nvPr/>
        </p:nvSpPr>
        <p:spPr>
          <a:xfrm>
            <a:off x="4200840" y="808560"/>
            <a:ext cx="7698960" cy="2924280"/>
          </a:xfrm>
          <a:prstGeom prst="rect">
            <a:avLst/>
          </a:prstGeom>
          <a:noFill/>
          <a:ln>
            <a:noFill/>
          </a:ln>
        </p:spPr>
        <p:style>
          <a:lnRef idx="0"/>
          <a:fillRef idx="0"/>
          <a:effectRef idx="0"/>
          <a:fontRef idx="minor"/>
        </p:style>
        <p:txBody>
          <a:bodyPr lIns="90000" rIns="90000" tIns="45000" bIns="45000">
            <a:spAutoFit/>
          </a:bodyPr>
          <a:p>
            <a:pPr algn="just">
              <a:lnSpc>
                <a:spcPct val="100000"/>
              </a:lnSpc>
              <a:spcBef>
                <a:spcPts val="1400"/>
              </a:spcBef>
            </a:pPr>
            <a:endParaRPr b="0" lang="pt-BR" sz="1800" spc="-1" strike="noStrike">
              <a:latin typeface="Arial"/>
            </a:endParaRPr>
          </a:p>
          <a:p>
            <a:pPr marL="457200" indent="-456480" algn="just">
              <a:lnSpc>
                <a:spcPct val="100000"/>
              </a:lnSpc>
              <a:buClr>
                <a:srgbClr val="000000"/>
              </a:buClr>
              <a:buFont typeface="Wingdings" charset="2"/>
              <a:buChar char=""/>
            </a:pPr>
            <a:r>
              <a:rPr b="0" lang="pt-BR" sz="2800" spc="-1" strike="noStrike">
                <a:solidFill>
                  <a:srgbClr val="000000"/>
                </a:solidFill>
                <a:latin typeface="Calibri"/>
                <a:ea typeface="DejaVu Sans"/>
              </a:rPr>
              <a:t>Receitas Previdenciárias – Receitas provenientes das Contribuições Patronais e dos Segurados (Servidores Ativos, Aposentados e Pensionistas), COMPREV, Receitas de Aplicações Financeiras e Aportes da Prefeitura</a:t>
            </a:r>
            <a:endParaRPr b="0" lang="pt-BR" sz="2800" spc="-1" strike="noStrike">
              <a:latin typeface="Arial"/>
            </a:endParaRPr>
          </a:p>
          <a:p>
            <a:pPr algn="just">
              <a:lnSpc>
                <a:spcPct val="100000"/>
              </a:lnSpc>
            </a:pPr>
            <a:endParaRPr b="0" lang="pt-BR" sz="2800" spc="-1" strike="noStrike">
              <a:latin typeface="Arial"/>
            </a:endParaRPr>
          </a:p>
        </p:txBody>
      </p:sp>
      <p:graphicFrame>
        <p:nvGraphicFramePr>
          <p:cNvPr id="249" name="Table 4"/>
          <p:cNvGraphicFramePr/>
          <p:nvPr/>
        </p:nvGraphicFramePr>
        <p:xfrm>
          <a:off x="1351800" y="3569040"/>
          <a:ext cx="8931240" cy="3202560"/>
        </p:xfrm>
        <a:graphic>
          <a:graphicData uri="http://schemas.openxmlformats.org/drawingml/2006/table">
            <a:tbl>
              <a:tblPr/>
              <a:tblGrid>
                <a:gridCol w="4465800"/>
                <a:gridCol w="4465800"/>
              </a:tblGrid>
              <a:tr h="457560">
                <a:tc>
                  <a:txBody>
                    <a:bodyPr>
                      <a:noAutofit/>
                    </a:bodyPr>
                    <a:p>
                      <a:pPr algn="ctr">
                        <a:lnSpc>
                          <a:spcPct val="100000"/>
                        </a:lnSpc>
                      </a:pPr>
                      <a:r>
                        <a:rPr b="1" lang="pt-BR" sz="2400" spc="-1" strike="noStrike">
                          <a:solidFill>
                            <a:srgbClr val="000000"/>
                          </a:solidFill>
                          <a:latin typeface="Calibri"/>
                        </a:rPr>
                        <a:t>Origem</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25200">
                      <a:solidFill>
                        <a:srgbClr val="a5a5a5"/>
                      </a:solidFill>
                    </a:lnB>
                    <a:noFill/>
                  </a:tcPr>
                </a:tc>
                <a:tc>
                  <a:txBody>
                    <a:bodyPr>
                      <a:noAutofit/>
                    </a:bodyPr>
                    <a:p>
                      <a:pPr algn="ctr">
                        <a:lnSpc>
                          <a:spcPct val="100000"/>
                        </a:lnSpc>
                      </a:pPr>
                      <a:r>
                        <a:rPr b="1" lang="pt-BR" sz="2400" spc="-1" strike="noStrike">
                          <a:solidFill>
                            <a:srgbClr val="000000"/>
                          </a:solidFill>
                          <a:latin typeface="Calibri"/>
                        </a:rPr>
                        <a:t>Receitas</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25200">
                      <a:solidFill>
                        <a:srgbClr val="a5a5a5"/>
                      </a:solidFill>
                    </a:lnB>
                    <a:noFill/>
                  </a:tcPr>
                </a:tc>
              </a:tr>
              <a:tr h="457560">
                <a:tc>
                  <a:txBody>
                    <a:bodyPr>
                      <a:noAutofit/>
                    </a:bodyPr>
                    <a:p>
                      <a:pPr algn="just">
                        <a:lnSpc>
                          <a:spcPct val="100000"/>
                        </a:lnSpc>
                      </a:pPr>
                      <a:r>
                        <a:rPr b="0" lang="pt-BR" sz="2400" spc="-1" strike="noStrike">
                          <a:solidFill>
                            <a:srgbClr val="000000"/>
                          </a:solidFill>
                          <a:latin typeface="Calibri"/>
                        </a:rPr>
                        <a:t>Contribuição Patronal</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c>
                  <a:txBody>
                    <a:bodyPr>
                      <a:noAutofit/>
                    </a:bodyPr>
                    <a:p>
                      <a:pPr algn="r">
                        <a:lnSpc>
                          <a:spcPct val="100000"/>
                        </a:lnSpc>
                      </a:pPr>
                      <a:r>
                        <a:rPr b="0" lang="pt-BR" sz="2400" spc="-1" strike="noStrike">
                          <a:solidFill>
                            <a:srgbClr val="000000"/>
                          </a:solidFill>
                          <a:latin typeface="Calibri"/>
                        </a:rPr>
                        <a:t>59.531.606,83</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r>
              <a:tr h="457560">
                <a:tc>
                  <a:txBody>
                    <a:bodyPr>
                      <a:noAutofit/>
                    </a:bodyPr>
                    <a:p>
                      <a:pPr algn="just">
                        <a:lnSpc>
                          <a:spcPct val="100000"/>
                        </a:lnSpc>
                      </a:pPr>
                      <a:r>
                        <a:rPr b="0" lang="pt-BR" sz="2400" spc="-1" strike="noStrike">
                          <a:solidFill>
                            <a:srgbClr val="000000"/>
                          </a:solidFill>
                          <a:latin typeface="Calibri"/>
                        </a:rPr>
                        <a:t>Contribuição Segurados</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noFill/>
                  </a:tcPr>
                </a:tc>
                <a:tc>
                  <a:txBody>
                    <a:bodyPr>
                      <a:noAutofit/>
                    </a:bodyPr>
                    <a:p>
                      <a:pPr algn="r">
                        <a:lnSpc>
                          <a:spcPct val="100000"/>
                        </a:lnSpc>
                      </a:pPr>
                      <a:r>
                        <a:rPr b="0" lang="pt-BR" sz="2400" spc="-1" strike="noStrike">
                          <a:solidFill>
                            <a:srgbClr val="000000"/>
                          </a:solidFill>
                          <a:latin typeface="Calibri"/>
                        </a:rPr>
                        <a:t>32.164.142,27</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noFill/>
                  </a:tcPr>
                </a:tc>
              </a:tr>
              <a:tr h="457560">
                <a:tc>
                  <a:txBody>
                    <a:bodyPr>
                      <a:noAutofit/>
                    </a:bodyPr>
                    <a:p>
                      <a:pPr algn="just">
                        <a:lnSpc>
                          <a:spcPct val="100000"/>
                        </a:lnSpc>
                      </a:pPr>
                      <a:r>
                        <a:rPr b="0" lang="pt-BR" sz="2400" spc="-1" strike="noStrike">
                          <a:solidFill>
                            <a:srgbClr val="000000"/>
                          </a:solidFill>
                          <a:latin typeface="Calibri"/>
                        </a:rPr>
                        <a:t>COMPREV</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c>
                  <a:txBody>
                    <a:bodyPr>
                      <a:noAutofit/>
                    </a:bodyPr>
                    <a:p>
                      <a:pPr algn="r">
                        <a:lnSpc>
                          <a:spcPct val="100000"/>
                        </a:lnSpc>
                      </a:pPr>
                      <a:r>
                        <a:rPr b="0" lang="pt-BR" sz="2400" spc="-1" strike="noStrike">
                          <a:solidFill>
                            <a:srgbClr val="000000"/>
                          </a:solidFill>
                          <a:latin typeface="Calibri"/>
                        </a:rPr>
                        <a:t>19.672.489,02</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r>
              <a:tr h="457560">
                <a:tc>
                  <a:txBody>
                    <a:bodyPr>
                      <a:noAutofit/>
                    </a:bodyPr>
                    <a:p>
                      <a:pPr algn="just">
                        <a:lnSpc>
                          <a:spcPct val="100000"/>
                        </a:lnSpc>
                      </a:pPr>
                      <a:r>
                        <a:rPr b="0" lang="pt-BR" sz="2400" spc="-1" strike="noStrike">
                          <a:solidFill>
                            <a:srgbClr val="000000"/>
                          </a:solidFill>
                          <a:latin typeface="Calibri"/>
                        </a:rPr>
                        <a:t>Aplicações Financeiras</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noFill/>
                  </a:tcPr>
                </a:tc>
                <a:tc>
                  <a:txBody>
                    <a:bodyPr>
                      <a:noAutofit/>
                    </a:bodyPr>
                    <a:p>
                      <a:pPr algn="r">
                        <a:lnSpc>
                          <a:spcPct val="100000"/>
                        </a:lnSpc>
                      </a:pPr>
                      <a:r>
                        <a:rPr b="0" lang="pt-BR" sz="2400" spc="-1" strike="noStrike">
                          <a:solidFill>
                            <a:srgbClr val="000000"/>
                          </a:solidFill>
                          <a:latin typeface="Calibri"/>
                        </a:rPr>
                        <a:t>205.312,68</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noFill/>
                  </a:tcPr>
                </a:tc>
              </a:tr>
              <a:tr h="457560">
                <a:tc>
                  <a:txBody>
                    <a:bodyPr>
                      <a:noAutofit/>
                    </a:bodyPr>
                    <a:p>
                      <a:pPr algn="just">
                        <a:lnSpc>
                          <a:spcPct val="100000"/>
                        </a:lnSpc>
                      </a:pPr>
                      <a:r>
                        <a:rPr b="0" lang="pt-BR" sz="2400" spc="-1" strike="noStrike">
                          <a:solidFill>
                            <a:srgbClr val="000000"/>
                          </a:solidFill>
                          <a:latin typeface="Calibri"/>
                        </a:rPr>
                        <a:t>Aportes Prefeitura</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c>
                  <a:txBody>
                    <a:bodyPr>
                      <a:noAutofit/>
                    </a:bodyPr>
                    <a:p>
                      <a:pPr algn="r">
                        <a:lnSpc>
                          <a:spcPct val="100000"/>
                        </a:lnSpc>
                      </a:pPr>
                      <a:r>
                        <a:rPr b="0" lang="pt-BR" sz="2400" spc="-1" strike="noStrike">
                          <a:solidFill>
                            <a:srgbClr val="000000"/>
                          </a:solidFill>
                          <a:latin typeface="Calibri"/>
                        </a:rPr>
                        <a:t>71.346.032,41</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r>
              <a:tr h="457560">
                <a:tc>
                  <a:txBody>
                    <a:bodyPr>
                      <a:noAutofit/>
                    </a:bodyPr>
                    <a:p>
                      <a:pPr algn="just">
                        <a:lnSpc>
                          <a:spcPct val="100000"/>
                        </a:lnSpc>
                      </a:pPr>
                      <a:r>
                        <a:rPr b="0" lang="pt-BR" sz="2400" spc="-1" strike="noStrike">
                          <a:solidFill>
                            <a:srgbClr val="000000"/>
                          </a:solidFill>
                          <a:latin typeface="Calibri"/>
                        </a:rPr>
                        <a:t>TOTAL</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noFill/>
                  </a:tcPr>
                </a:tc>
                <a:tc>
                  <a:txBody>
                    <a:bodyPr>
                      <a:noAutofit/>
                    </a:bodyPr>
                    <a:p>
                      <a:pPr algn="r">
                        <a:lnSpc>
                          <a:spcPct val="100000"/>
                        </a:lnSpc>
                      </a:pPr>
                      <a:r>
                        <a:rPr b="0" lang="pt-BR" sz="2400" spc="-1" strike="noStrike">
                          <a:solidFill>
                            <a:srgbClr val="000000"/>
                          </a:solidFill>
                          <a:latin typeface="Calibri"/>
                        </a:rPr>
                        <a:t>182.919.583,21</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noFill/>
                  </a:tcPr>
                </a:tc>
              </a:tr>
            </a:tbl>
          </a:graphicData>
        </a:graphic>
      </p:graphicFrame>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0" name="CustomShape 1"/>
          <p:cNvSpPr/>
          <p:nvPr/>
        </p:nvSpPr>
        <p:spPr>
          <a:xfrm rot="16200000">
            <a:off x="1288440" y="381960"/>
            <a:ext cx="2199600" cy="3341880"/>
          </a:xfrm>
          <a:prstGeom prst="downArrow">
            <a:avLst>
              <a:gd name="adj1" fmla="val 100000"/>
              <a:gd name="adj2" fmla="val 15788"/>
            </a:avLst>
          </a:prstGeom>
          <a:solidFill>
            <a:srgbClr val="404040"/>
          </a:solidFill>
          <a:ln w="54000">
            <a:noFill/>
          </a:ln>
        </p:spPr>
        <p:style>
          <a:lnRef idx="2">
            <a:schemeClr val="accent1">
              <a:shade val="50000"/>
            </a:schemeClr>
          </a:lnRef>
          <a:fillRef idx="1">
            <a:schemeClr val="accent1"/>
          </a:fillRef>
          <a:effectRef idx="0">
            <a:schemeClr val="accent1"/>
          </a:effectRef>
          <a:fontRef idx="minor"/>
        </p:style>
      </p:sp>
      <p:pic>
        <p:nvPicPr>
          <p:cNvPr id="251" name="Imagem 4" descr=""/>
          <p:cNvPicPr/>
          <p:nvPr/>
        </p:nvPicPr>
        <p:blipFill>
          <a:blip r:embed="rId1"/>
          <a:stretch/>
        </p:blipFill>
        <p:spPr>
          <a:xfrm>
            <a:off x="8826480" y="274320"/>
            <a:ext cx="2103480" cy="945360"/>
          </a:xfrm>
          <a:prstGeom prst="rect">
            <a:avLst/>
          </a:prstGeom>
          <a:ln>
            <a:noFill/>
          </a:ln>
        </p:spPr>
      </p:pic>
      <p:sp>
        <p:nvSpPr>
          <p:cNvPr id="252" name="CustomShape 2"/>
          <p:cNvSpPr/>
          <p:nvPr/>
        </p:nvSpPr>
        <p:spPr>
          <a:xfrm>
            <a:off x="847800" y="1204200"/>
            <a:ext cx="3092400" cy="178056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pt-BR" sz="3200" spc="-1" strike="noStrike">
                <a:solidFill>
                  <a:srgbClr val="ffffff"/>
                </a:solidFill>
                <a:latin typeface="Calibri Light"/>
              </a:rPr>
              <a:t>DESPESAS  PREVIDENCIÁRIAS</a:t>
            </a:r>
            <a:br/>
            <a:r>
              <a:rPr b="1" lang="pt-BR" sz="3200" spc="-1" strike="noStrike">
                <a:solidFill>
                  <a:srgbClr val="ffffff"/>
                </a:solidFill>
                <a:latin typeface="Calibri Light"/>
              </a:rPr>
              <a:t>2020</a:t>
            </a:r>
            <a:endParaRPr b="0" lang="pt-BR" sz="3200" spc="-1" strike="noStrike">
              <a:latin typeface="Arial"/>
            </a:endParaRPr>
          </a:p>
        </p:txBody>
      </p:sp>
      <p:sp>
        <p:nvSpPr>
          <p:cNvPr id="253" name="CustomShape 3"/>
          <p:cNvSpPr/>
          <p:nvPr/>
        </p:nvSpPr>
        <p:spPr>
          <a:xfrm>
            <a:off x="4465800" y="941040"/>
            <a:ext cx="7007760" cy="2071080"/>
          </a:xfrm>
          <a:prstGeom prst="rect">
            <a:avLst/>
          </a:prstGeom>
          <a:noFill/>
          <a:ln>
            <a:noFill/>
          </a:ln>
        </p:spPr>
        <p:style>
          <a:lnRef idx="0"/>
          <a:fillRef idx="0"/>
          <a:effectRef idx="0"/>
          <a:fontRef idx="minor"/>
        </p:style>
        <p:txBody>
          <a:bodyPr lIns="90000" rIns="90000" tIns="45000" bIns="45000">
            <a:spAutoFit/>
          </a:bodyPr>
          <a:p>
            <a:pPr algn="just">
              <a:lnSpc>
                <a:spcPct val="100000"/>
              </a:lnSpc>
              <a:spcBef>
                <a:spcPts val="1599"/>
              </a:spcBef>
            </a:pPr>
            <a:endParaRPr b="0" lang="pt-BR" sz="1800" spc="-1" strike="noStrike">
              <a:latin typeface="Arial"/>
            </a:endParaRPr>
          </a:p>
          <a:p>
            <a:pPr marL="457200" indent="-456480" algn="just">
              <a:lnSpc>
                <a:spcPct val="100000"/>
              </a:lnSpc>
              <a:buClr>
                <a:srgbClr val="000000"/>
              </a:buClr>
              <a:buFont typeface="Wingdings" charset="2"/>
              <a:buChar char=""/>
            </a:pPr>
            <a:r>
              <a:rPr b="0" lang="pt-BR" sz="2800" spc="-1" strike="noStrike">
                <a:solidFill>
                  <a:srgbClr val="000000"/>
                </a:solidFill>
                <a:latin typeface="Calibri"/>
                <a:ea typeface="DejaVu Sans"/>
              </a:rPr>
              <a:t>Despesas Previdenciárias – Despesas com a Folha de Pagamento de Aposentados e Pensionistas</a:t>
            </a:r>
            <a:endParaRPr b="0" lang="pt-BR" sz="2800" spc="-1" strike="noStrike">
              <a:latin typeface="Arial"/>
            </a:endParaRPr>
          </a:p>
          <a:p>
            <a:pPr algn="just">
              <a:lnSpc>
                <a:spcPct val="100000"/>
              </a:lnSpc>
            </a:pPr>
            <a:endParaRPr b="0" lang="pt-BR" sz="2800" spc="-1" strike="noStrike">
              <a:latin typeface="Arial"/>
            </a:endParaRPr>
          </a:p>
        </p:txBody>
      </p:sp>
      <p:graphicFrame>
        <p:nvGraphicFramePr>
          <p:cNvPr id="254" name="Table 4"/>
          <p:cNvGraphicFramePr/>
          <p:nvPr/>
        </p:nvGraphicFramePr>
        <p:xfrm>
          <a:off x="1351800" y="3569040"/>
          <a:ext cx="9408240" cy="1482840"/>
        </p:xfrm>
        <a:graphic>
          <a:graphicData uri="http://schemas.openxmlformats.org/drawingml/2006/table">
            <a:tbl>
              <a:tblPr/>
              <a:tblGrid>
                <a:gridCol w="5393520"/>
                <a:gridCol w="4015080"/>
              </a:tblGrid>
              <a:tr h="370800">
                <a:tc>
                  <a:txBody>
                    <a:bodyPr>
                      <a:noAutofit/>
                    </a:bodyPr>
                    <a:p>
                      <a:pPr algn="ctr">
                        <a:lnSpc>
                          <a:spcPct val="100000"/>
                        </a:lnSpc>
                      </a:pPr>
                      <a:r>
                        <a:rPr b="1" lang="pt-BR" sz="2400" spc="-1" strike="noStrike">
                          <a:solidFill>
                            <a:srgbClr val="000000"/>
                          </a:solidFill>
                          <a:latin typeface="Calibri"/>
                        </a:rPr>
                        <a:t>Origem</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25200">
                      <a:solidFill>
                        <a:srgbClr val="a5a5a5"/>
                      </a:solidFill>
                    </a:lnB>
                    <a:noFill/>
                  </a:tcPr>
                </a:tc>
                <a:tc>
                  <a:txBody>
                    <a:bodyPr>
                      <a:noAutofit/>
                    </a:bodyPr>
                    <a:p>
                      <a:pPr algn="ctr">
                        <a:lnSpc>
                          <a:spcPct val="100000"/>
                        </a:lnSpc>
                      </a:pPr>
                      <a:r>
                        <a:rPr b="1" lang="pt-BR" sz="2400" spc="-1" strike="noStrike">
                          <a:solidFill>
                            <a:srgbClr val="000000"/>
                          </a:solidFill>
                          <a:latin typeface="Calibri"/>
                        </a:rPr>
                        <a:t>Despesas</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25200">
                      <a:solidFill>
                        <a:srgbClr val="a5a5a5"/>
                      </a:solidFill>
                    </a:lnB>
                    <a:noFill/>
                  </a:tcPr>
                </a:tc>
              </a:tr>
              <a:tr h="370800">
                <a:tc>
                  <a:txBody>
                    <a:bodyPr>
                      <a:noAutofit/>
                    </a:bodyPr>
                    <a:p>
                      <a:pPr algn="just">
                        <a:lnSpc>
                          <a:spcPct val="100000"/>
                        </a:lnSpc>
                      </a:pPr>
                      <a:r>
                        <a:rPr b="0" lang="pt-BR" sz="2400" spc="-1" strike="noStrike">
                          <a:solidFill>
                            <a:srgbClr val="000000"/>
                          </a:solidFill>
                          <a:latin typeface="Calibri"/>
                        </a:rPr>
                        <a:t>Folha de Pagamento de Aposentados</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c>
                  <a:txBody>
                    <a:bodyPr>
                      <a:noAutofit/>
                    </a:bodyPr>
                    <a:p>
                      <a:pPr algn="r">
                        <a:lnSpc>
                          <a:spcPct val="100000"/>
                        </a:lnSpc>
                      </a:pPr>
                      <a:r>
                        <a:rPr b="0" lang="pt-BR" sz="2400" spc="-1" strike="noStrike">
                          <a:solidFill>
                            <a:srgbClr val="000000"/>
                          </a:solidFill>
                          <a:latin typeface="Calibri"/>
                        </a:rPr>
                        <a:t>148.363.830,19</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r>
              <a:tr h="370800">
                <a:tc>
                  <a:txBody>
                    <a:bodyPr>
                      <a:noAutofit/>
                    </a:bodyPr>
                    <a:p>
                      <a:pPr algn="just">
                        <a:lnSpc>
                          <a:spcPct val="100000"/>
                        </a:lnSpc>
                      </a:pPr>
                      <a:r>
                        <a:rPr b="0" lang="pt-BR" sz="2400" spc="-1" strike="noStrike">
                          <a:solidFill>
                            <a:srgbClr val="000000"/>
                          </a:solidFill>
                          <a:latin typeface="Calibri"/>
                        </a:rPr>
                        <a:t>Folha de Pagamento de Pensionistas</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noFill/>
                  </a:tcPr>
                </a:tc>
                <a:tc>
                  <a:txBody>
                    <a:bodyPr>
                      <a:noAutofit/>
                    </a:bodyPr>
                    <a:p>
                      <a:pPr algn="r">
                        <a:lnSpc>
                          <a:spcPct val="100000"/>
                        </a:lnSpc>
                      </a:pPr>
                      <a:r>
                        <a:rPr b="0" lang="pt-BR" sz="2400" spc="-1" strike="noStrike">
                          <a:solidFill>
                            <a:srgbClr val="000000"/>
                          </a:solidFill>
                          <a:latin typeface="Calibri"/>
                        </a:rPr>
                        <a:t>34.070.692,15</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noFill/>
                  </a:tcPr>
                </a:tc>
              </a:tr>
              <a:tr h="370800">
                <a:tc>
                  <a:txBody>
                    <a:bodyPr>
                      <a:noAutofit/>
                    </a:bodyPr>
                    <a:p>
                      <a:pPr algn="just">
                        <a:lnSpc>
                          <a:spcPct val="100000"/>
                        </a:lnSpc>
                      </a:pPr>
                      <a:r>
                        <a:rPr b="0" lang="pt-BR" sz="2400" spc="-1" strike="noStrike">
                          <a:solidFill>
                            <a:srgbClr val="000000"/>
                          </a:solidFill>
                          <a:latin typeface="Calibri"/>
                        </a:rPr>
                        <a:t>TOTAL</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c>
                  <a:txBody>
                    <a:bodyPr>
                      <a:noAutofit/>
                    </a:bodyPr>
                    <a:p>
                      <a:pPr algn="r">
                        <a:lnSpc>
                          <a:spcPct val="100000"/>
                        </a:lnSpc>
                      </a:pPr>
                      <a:r>
                        <a:rPr b="0" lang="pt-BR" sz="2400" spc="-1" strike="noStrike">
                          <a:solidFill>
                            <a:srgbClr val="000000"/>
                          </a:solidFill>
                          <a:latin typeface="Calibri"/>
                        </a:rPr>
                        <a:t>182.434.522,34</a:t>
                      </a:r>
                      <a:endParaRPr b="0" lang="pt-BR" sz="24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r>
            </a:tbl>
          </a:graphicData>
        </a:graphic>
      </p:graphicFrame>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5" name="CustomShape 1"/>
          <p:cNvSpPr/>
          <p:nvPr/>
        </p:nvSpPr>
        <p:spPr>
          <a:xfrm rot="16200000">
            <a:off x="1288440" y="381960"/>
            <a:ext cx="2199600" cy="3341880"/>
          </a:xfrm>
          <a:prstGeom prst="downArrow">
            <a:avLst>
              <a:gd name="adj1" fmla="val 100000"/>
              <a:gd name="adj2" fmla="val 15788"/>
            </a:avLst>
          </a:prstGeom>
          <a:solidFill>
            <a:srgbClr val="404040"/>
          </a:solidFill>
          <a:ln w="54000">
            <a:noFill/>
          </a:ln>
        </p:spPr>
        <p:style>
          <a:lnRef idx="2">
            <a:schemeClr val="accent1">
              <a:shade val="50000"/>
            </a:schemeClr>
          </a:lnRef>
          <a:fillRef idx="1">
            <a:schemeClr val="accent1"/>
          </a:fillRef>
          <a:effectRef idx="0">
            <a:schemeClr val="accent1"/>
          </a:effectRef>
          <a:fontRef idx="minor"/>
        </p:style>
      </p:sp>
      <p:pic>
        <p:nvPicPr>
          <p:cNvPr id="256" name="Imagem 4" descr=""/>
          <p:cNvPicPr/>
          <p:nvPr/>
        </p:nvPicPr>
        <p:blipFill>
          <a:blip r:embed="rId1"/>
          <a:stretch/>
        </p:blipFill>
        <p:spPr>
          <a:xfrm>
            <a:off x="8826480" y="446760"/>
            <a:ext cx="2103480" cy="945360"/>
          </a:xfrm>
          <a:prstGeom prst="rect">
            <a:avLst/>
          </a:prstGeom>
          <a:ln>
            <a:noFill/>
          </a:ln>
        </p:spPr>
      </p:pic>
      <p:sp>
        <p:nvSpPr>
          <p:cNvPr id="257" name="CustomShape 2"/>
          <p:cNvSpPr/>
          <p:nvPr/>
        </p:nvSpPr>
        <p:spPr>
          <a:xfrm>
            <a:off x="966960" y="1204200"/>
            <a:ext cx="3092400" cy="178056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pt-BR" sz="3200" spc="-1" strike="noStrike">
                <a:solidFill>
                  <a:srgbClr val="ffffff"/>
                </a:solidFill>
                <a:latin typeface="Calibri Light"/>
              </a:rPr>
              <a:t>FOLHA DOS ATIVOS </a:t>
            </a:r>
            <a:br/>
            <a:r>
              <a:rPr b="1" lang="pt-BR" sz="3200" spc="-1" strike="noStrike">
                <a:solidFill>
                  <a:srgbClr val="ffffff"/>
                </a:solidFill>
                <a:latin typeface="Calibri Light"/>
              </a:rPr>
              <a:t>2020</a:t>
            </a:r>
            <a:endParaRPr b="0" lang="pt-BR" sz="3200" spc="-1" strike="noStrike">
              <a:latin typeface="Arial"/>
            </a:endParaRPr>
          </a:p>
        </p:txBody>
      </p:sp>
      <p:sp>
        <p:nvSpPr>
          <p:cNvPr id="258" name="CustomShape 3"/>
          <p:cNvSpPr/>
          <p:nvPr/>
        </p:nvSpPr>
        <p:spPr>
          <a:xfrm>
            <a:off x="4254120" y="1365120"/>
            <a:ext cx="7698960" cy="842040"/>
          </a:xfrm>
          <a:prstGeom prst="rect">
            <a:avLst/>
          </a:prstGeom>
          <a:noFill/>
          <a:ln>
            <a:noFill/>
          </a:ln>
        </p:spPr>
        <p:style>
          <a:lnRef idx="0"/>
          <a:fillRef idx="0"/>
          <a:effectRef idx="0"/>
          <a:fontRef idx="minor"/>
        </p:style>
        <p:txBody>
          <a:bodyPr lIns="90000" rIns="90000" tIns="45000" bIns="45000">
            <a:spAutoFit/>
          </a:bodyPr>
          <a:p>
            <a:pPr algn="just">
              <a:lnSpc>
                <a:spcPct val="100000"/>
              </a:lnSpc>
              <a:spcBef>
                <a:spcPts val="1599"/>
              </a:spcBef>
            </a:pPr>
            <a:endParaRPr b="0" lang="pt-BR" sz="1800" spc="-1" strike="noStrike">
              <a:latin typeface="Arial"/>
            </a:endParaRPr>
          </a:p>
          <a:p>
            <a:pPr algn="just">
              <a:lnSpc>
                <a:spcPct val="100000"/>
              </a:lnSpc>
              <a:spcBef>
                <a:spcPts val="1599"/>
              </a:spcBef>
            </a:pPr>
            <a:endParaRPr b="0" lang="pt-BR" sz="1800" spc="-1" strike="noStrike">
              <a:latin typeface="Arial"/>
            </a:endParaRPr>
          </a:p>
        </p:txBody>
      </p:sp>
      <p:graphicFrame>
        <p:nvGraphicFramePr>
          <p:cNvPr id="259" name="Table 4"/>
          <p:cNvGraphicFramePr/>
          <p:nvPr/>
        </p:nvGraphicFramePr>
        <p:xfrm>
          <a:off x="966960" y="3423240"/>
          <a:ext cx="9249840" cy="2019600"/>
        </p:xfrm>
        <a:graphic>
          <a:graphicData uri="http://schemas.openxmlformats.org/drawingml/2006/table">
            <a:tbl>
              <a:tblPr/>
              <a:tblGrid>
                <a:gridCol w="3083400"/>
                <a:gridCol w="3083400"/>
                <a:gridCol w="3083400"/>
              </a:tblGrid>
              <a:tr h="827280">
                <a:tc>
                  <a:txBody>
                    <a:bodyPr>
                      <a:noAutofit/>
                    </a:bodyPr>
                    <a:p>
                      <a:pPr algn="ctr">
                        <a:lnSpc>
                          <a:spcPct val="100000"/>
                        </a:lnSpc>
                      </a:pPr>
                      <a:r>
                        <a:rPr b="1" lang="pt-BR" sz="2600" spc="-1" strike="noStrike">
                          <a:solidFill>
                            <a:srgbClr val="000000"/>
                          </a:solidFill>
                          <a:latin typeface="Calibri"/>
                        </a:rPr>
                        <a:t>Origem</a:t>
                      </a:r>
                      <a:endParaRPr b="0" lang="pt-BR" sz="2600" spc="-1" strike="noStrike">
                        <a:latin typeface="Arial"/>
                      </a:endParaRPr>
                    </a:p>
                  </a:txBody>
                  <a:tcPr marL="91440" marR="91440">
                    <a:lnL w="12240">
                      <a:solidFill>
                        <a:srgbClr val="a5a5a5"/>
                      </a:solidFill>
                    </a:lnL>
                    <a:lnR w="12240">
                      <a:solidFill>
                        <a:srgbClr val="a5a5a5"/>
                      </a:solidFill>
                    </a:lnR>
                    <a:lnT w="12240">
                      <a:solidFill>
                        <a:srgbClr val="a5a5a5"/>
                      </a:solidFill>
                    </a:lnT>
                    <a:lnB w="25200">
                      <a:solidFill>
                        <a:srgbClr val="a5a5a5"/>
                      </a:solidFill>
                    </a:lnB>
                    <a:noFill/>
                  </a:tcPr>
                </a:tc>
                <a:tc>
                  <a:txBody>
                    <a:bodyPr>
                      <a:noAutofit/>
                    </a:bodyPr>
                    <a:p>
                      <a:pPr algn="ctr">
                        <a:lnSpc>
                          <a:spcPct val="100000"/>
                        </a:lnSpc>
                      </a:pPr>
                      <a:r>
                        <a:rPr b="1" lang="pt-BR" sz="2600" spc="-1" strike="noStrike">
                          <a:solidFill>
                            <a:srgbClr val="000000"/>
                          </a:solidFill>
                          <a:latin typeface="Calibri"/>
                        </a:rPr>
                        <a:t>Número de Servidores</a:t>
                      </a:r>
                      <a:endParaRPr b="0" lang="pt-BR" sz="2600" spc="-1" strike="noStrike">
                        <a:latin typeface="Arial"/>
                      </a:endParaRPr>
                    </a:p>
                  </a:txBody>
                  <a:tcPr marL="91440" marR="91440">
                    <a:lnL w="12240">
                      <a:solidFill>
                        <a:srgbClr val="a5a5a5"/>
                      </a:solidFill>
                    </a:lnL>
                    <a:lnR w="12240">
                      <a:solidFill>
                        <a:srgbClr val="a5a5a5"/>
                      </a:solidFill>
                    </a:lnR>
                    <a:lnT w="12240">
                      <a:solidFill>
                        <a:srgbClr val="a5a5a5"/>
                      </a:solidFill>
                    </a:lnT>
                    <a:lnB w="25200">
                      <a:solidFill>
                        <a:srgbClr val="a5a5a5"/>
                      </a:solidFill>
                    </a:lnB>
                    <a:noFill/>
                  </a:tcPr>
                </a:tc>
                <a:tc>
                  <a:txBody>
                    <a:bodyPr>
                      <a:noAutofit/>
                    </a:bodyPr>
                    <a:p>
                      <a:pPr algn="ctr">
                        <a:lnSpc>
                          <a:spcPct val="100000"/>
                        </a:lnSpc>
                      </a:pPr>
                      <a:r>
                        <a:rPr b="1" lang="pt-BR" sz="2600" spc="-1" strike="noStrike">
                          <a:solidFill>
                            <a:srgbClr val="000000"/>
                          </a:solidFill>
                          <a:latin typeface="Calibri"/>
                        </a:rPr>
                        <a:t>Valor Anual da Folha</a:t>
                      </a:r>
                      <a:endParaRPr b="0" lang="pt-BR" sz="2600" spc="-1" strike="noStrike">
                        <a:latin typeface="Arial"/>
                      </a:endParaRPr>
                    </a:p>
                  </a:txBody>
                  <a:tcPr marL="91440" marR="91440">
                    <a:lnL w="12240">
                      <a:solidFill>
                        <a:srgbClr val="a5a5a5"/>
                      </a:solidFill>
                    </a:lnL>
                    <a:lnR w="12240">
                      <a:solidFill>
                        <a:srgbClr val="a5a5a5"/>
                      </a:solidFill>
                    </a:lnR>
                    <a:lnT w="12240">
                      <a:solidFill>
                        <a:srgbClr val="a5a5a5"/>
                      </a:solidFill>
                    </a:lnT>
                    <a:lnB w="25200">
                      <a:solidFill>
                        <a:srgbClr val="a5a5a5"/>
                      </a:solidFill>
                    </a:lnB>
                    <a:noFill/>
                  </a:tcPr>
                </a:tc>
              </a:tr>
              <a:tr h="567360">
                <a:tc>
                  <a:txBody>
                    <a:bodyPr>
                      <a:noAutofit/>
                    </a:bodyPr>
                    <a:p>
                      <a:pPr>
                        <a:lnSpc>
                          <a:spcPct val="100000"/>
                        </a:lnSpc>
                      </a:pPr>
                      <a:r>
                        <a:rPr b="0" lang="pt-BR" sz="2600" spc="-1" strike="noStrike">
                          <a:solidFill>
                            <a:srgbClr val="000000"/>
                          </a:solidFill>
                          <a:latin typeface="Calibri"/>
                        </a:rPr>
                        <a:t>Prefeitura Municipal</a:t>
                      </a:r>
                      <a:endParaRPr b="0" lang="pt-BR" sz="26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c>
                  <a:txBody>
                    <a:bodyPr>
                      <a:noAutofit/>
                    </a:bodyPr>
                    <a:p>
                      <a:pPr algn="ctr">
                        <a:lnSpc>
                          <a:spcPct val="100000"/>
                        </a:lnSpc>
                      </a:pPr>
                      <a:r>
                        <a:rPr b="0" lang="pt-BR" sz="2600" spc="-1" strike="noStrike">
                          <a:solidFill>
                            <a:srgbClr val="000000"/>
                          </a:solidFill>
                          <a:latin typeface="Calibri"/>
                        </a:rPr>
                        <a:t>3410</a:t>
                      </a:r>
                      <a:endParaRPr b="0" lang="pt-BR" sz="26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c rowSpan="2">
                  <a:txBody>
                    <a:bodyPr>
                      <a:noAutofit/>
                    </a:bodyPr>
                    <a:p>
                      <a:pPr algn="r">
                        <a:lnSpc>
                          <a:spcPct val="100000"/>
                        </a:lnSpc>
                      </a:pPr>
                      <a:endParaRPr b="0" lang="pt-BR" sz="1800" spc="-1" strike="noStrike">
                        <a:latin typeface="Arial"/>
                      </a:endParaRPr>
                    </a:p>
                    <a:p>
                      <a:pPr algn="r">
                        <a:lnSpc>
                          <a:spcPct val="100000"/>
                        </a:lnSpc>
                      </a:pPr>
                      <a:r>
                        <a:rPr b="0" lang="pt-BR" sz="2600" spc="-1" strike="noStrike">
                          <a:solidFill>
                            <a:srgbClr val="000000"/>
                          </a:solidFill>
                          <a:latin typeface="Calibri"/>
                        </a:rPr>
                        <a:t>R$ 170.451.761,81</a:t>
                      </a:r>
                      <a:endParaRPr b="0" lang="pt-BR" sz="26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r>
              <a:tr h="625320">
                <a:tc>
                  <a:txBody>
                    <a:bodyPr>
                      <a:noAutofit/>
                    </a:bodyPr>
                    <a:p>
                      <a:pPr>
                        <a:lnSpc>
                          <a:spcPct val="100000"/>
                        </a:lnSpc>
                      </a:pPr>
                      <a:r>
                        <a:rPr b="0" lang="pt-BR" sz="2600" spc="-1" strike="noStrike">
                          <a:solidFill>
                            <a:srgbClr val="000000"/>
                          </a:solidFill>
                          <a:latin typeface="Calibri"/>
                        </a:rPr>
                        <a:t>Câmara Municipal</a:t>
                      </a:r>
                      <a:endParaRPr b="0" lang="pt-BR" sz="26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noFill/>
                  </a:tcPr>
                </a:tc>
                <a:tc>
                  <a:txBody>
                    <a:bodyPr>
                      <a:noAutofit/>
                    </a:bodyPr>
                    <a:p>
                      <a:pPr algn="ctr">
                        <a:lnSpc>
                          <a:spcPct val="100000"/>
                        </a:lnSpc>
                      </a:pPr>
                      <a:r>
                        <a:rPr b="0" lang="pt-BR" sz="2600" spc="-1" strike="noStrike">
                          <a:solidFill>
                            <a:srgbClr val="000000"/>
                          </a:solidFill>
                          <a:latin typeface="Calibri"/>
                        </a:rPr>
                        <a:t>11</a:t>
                      </a:r>
                      <a:endParaRPr b="0" lang="pt-BR" sz="26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noFill/>
                  </a:tcPr>
                </a:tc>
                <a:tc vMerge="1">
                  <a:tcPr marL="90000" marR="90000">
                    <a:solidFill>
                      <a:srgbClr val="729fcf"/>
                    </a:solidFill>
                  </a:tcPr>
                </a:tc>
              </a:tr>
            </a:tbl>
          </a:graphicData>
        </a:graphic>
      </p:graphicFrame>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0" name="CustomShape 1"/>
          <p:cNvSpPr/>
          <p:nvPr/>
        </p:nvSpPr>
        <p:spPr>
          <a:xfrm rot="16200000">
            <a:off x="1288440" y="381960"/>
            <a:ext cx="2199600" cy="3341880"/>
          </a:xfrm>
          <a:prstGeom prst="downArrow">
            <a:avLst>
              <a:gd name="adj1" fmla="val 100000"/>
              <a:gd name="adj2" fmla="val 15788"/>
            </a:avLst>
          </a:prstGeom>
          <a:solidFill>
            <a:srgbClr val="404040"/>
          </a:solidFill>
          <a:ln w="54000">
            <a:noFill/>
          </a:ln>
        </p:spPr>
        <p:style>
          <a:lnRef idx="2">
            <a:schemeClr val="accent1">
              <a:shade val="50000"/>
            </a:schemeClr>
          </a:lnRef>
          <a:fillRef idx="1">
            <a:schemeClr val="accent1"/>
          </a:fillRef>
          <a:effectRef idx="0">
            <a:schemeClr val="accent1"/>
          </a:effectRef>
          <a:fontRef idx="minor"/>
        </p:style>
      </p:sp>
      <p:pic>
        <p:nvPicPr>
          <p:cNvPr id="261" name="Imagem 4" descr=""/>
          <p:cNvPicPr/>
          <p:nvPr/>
        </p:nvPicPr>
        <p:blipFill>
          <a:blip r:embed="rId1"/>
          <a:stretch/>
        </p:blipFill>
        <p:spPr>
          <a:xfrm>
            <a:off x="8826480" y="446760"/>
            <a:ext cx="2103480" cy="945360"/>
          </a:xfrm>
          <a:prstGeom prst="rect">
            <a:avLst/>
          </a:prstGeom>
          <a:ln>
            <a:noFill/>
          </a:ln>
        </p:spPr>
      </p:pic>
      <p:sp>
        <p:nvSpPr>
          <p:cNvPr id="262" name="CustomShape 2"/>
          <p:cNvSpPr/>
          <p:nvPr/>
        </p:nvSpPr>
        <p:spPr>
          <a:xfrm>
            <a:off x="966960" y="1204200"/>
            <a:ext cx="3092400" cy="178056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pt-BR" sz="3200" spc="-1" strike="noStrike">
                <a:solidFill>
                  <a:srgbClr val="ffffff"/>
                </a:solidFill>
                <a:latin typeface="Calibri Light"/>
              </a:rPr>
              <a:t>COMPREV</a:t>
            </a:r>
            <a:br/>
            <a:r>
              <a:rPr b="1" lang="pt-BR" sz="3200" spc="-1" strike="noStrike">
                <a:solidFill>
                  <a:srgbClr val="ffffff"/>
                </a:solidFill>
                <a:latin typeface="Calibri Light"/>
              </a:rPr>
              <a:t>RELATÓRIO GERENCIAL</a:t>
            </a:r>
            <a:br/>
            <a:r>
              <a:rPr b="1" lang="pt-BR" sz="3200" spc="-1" strike="noStrike">
                <a:solidFill>
                  <a:srgbClr val="ffffff"/>
                </a:solidFill>
                <a:latin typeface="Calibri Light"/>
              </a:rPr>
              <a:t>2020</a:t>
            </a:r>
            <a:endParaRPr b="0" lang="pt-BR" sz="3200" spc="-1" strike="noStrike">
              <a:latin typeface="Arial"/>
            </a:endParaRPr>
          </a:p>
        </p:txBody>
      </p:sp>
      <p:sp>
        <p:nvSpPr>
          <p:cNvPr id="263" name="CustomShape 3"/>
          <p:cNvSpPr/>
          <p:nvPr/>
        </p:nvSpPr>
        <p:spPr>
          <a:xfrm>
            <a:off x="4254120" y="1365120"/>
            <a:ext cx="7698960" cy="842040"/>
          </a:xfrm>
          <a:prstGeom prst="rect">
            <a:avLst/>
          </a:prstGeom>
          <a:noFill/>
          <a:ln>
            <a:noFill/>
          </a:ln>
        </p:spPr>
        <p:style>
          <a:lnRef idx="0"/>
          <a:fillRef idx="0"/>
          <a:effectRef idx="0"/>
          <a:fontRef idx="minor"/>
        </p:style>
        <p:txBody>
          <a:bodyPr lIns="90000" rIns="90000" tIns="45000" bIns="45000">
            <a:spAutoFit/>
          </a:bodyPr>
          <a:p>
            <a:pPr algn="just">
              <a:lnSpc>
                <a:spcPct val="100000"/>
              </a:lnSpc>
              <a:spcBef>
                <a:spcPts val="1599"/>
              </a:spcBef>
            </a:pPr>
            <a:endParaRPr b="0" lang="pt-BR" sz="1800" spc="-1" strike="noStrike">
              <a:latin typeface="Arial"/>
            </a:endParaRPr>
          </a:p>
          <a:p>
            <a:pPr algn="just">
              <a:lnSpc>
                <a:spcPct val="100000"/>
              </a:lnSpc>
              <a:spcBef>
                <a:spcPts val="1599"/>
              </a:spcBef>
            </a:pPr>
            <a:endParaRPr b="0" lang="pt-BR" sz="1800" spc="-1" strike="noStrike">
              <a:latin typeface="Arial"/>
            </a:endParaRPr>
          </a:p>
        </p:txBody>
      </p:sp>
      <p:graphicFrame>
        <p:nvGraphicFramePr>
          <p:cNvPr id="264" name="Table 4"/>
          <p:cNvGraphicFramePr/>
          <p:nvPr/>
        </p:nvGraphicFramePr>
        <p:xfrm>
          <a:off x="2649960" y="3423240"/>
          <a:ext cx="6877800" cy="2568240"/>
        </p:xfrm>
        <a:graphic>
          <a:graphicData uri="http://schemas.openxmlformats.org/drawingml/2006/table">
            <a:tbl>
              <a:tblPr/>
              <a:tblGrid>
                <a:gridCol w="3439080"/>
                <a:gridCol w="3439080"/>
              </a:tblGrid>
              <a:tr h="883800">
                <a:tc>
                  <a:txBody>
                    <a:bodyPr>
                      <a:noAutofit/>
                    </a:bodyPr>
                    <a:p>
                      <a:pPr algn="ctr">
                        <a:lnSpc>
                          <a:spcPct val="100000"/>
                        </a:lnSpc>
                      </a:pPr>
                      <a:r>
                        <a:rPr b="1" lang="pt-BR" sz="2600" spc="-1" strike="noStrike">
                          <a:solidFill>
                            <a:srgbClr val="000000"/>
                          </a:solidFill>
                          <a:latin typeface="Calibri"/>
                        </a:rPr>
                        <a:t>Situação</a:t>
                      </a:r>
                      <a:endParaRPr b="0" lang="pt-BR" sz="2600" spc="-1" strike="noStrike">
                        <a:latin typeface="Arial"/>
                      </a:endParaRPr>
                    </a:p>
                  </a:txBody>
                  <a:tcPr marL="91440" marR="91440">
                    <a:lnL w="12240">
                      <a:solidFill>
                        <a:srgbClr val="a5a5a5"/>
                      </a:solidFill>
                    </a:lnL>
                    <a:lnR w="12240">
                      <a:solidFill>
                        <a:srgbClr val="a5a5a5"/>
                      </a:solidFill>
                    </a:lnR>
                    <a:lnT w="12240">
                      <a:solidFill>
                        <a:srgbClr val="a5a5a5"/>
                      </a:solidFill>
                    </a:lnT>
                    <a:lnB w="25200">
                      <a:solidFill>
                        <a:srgbClr val="a5a5a5"/>
                      </a:solidFill>
                    </a:lnB>
                    <a:noFill/>
                  </a:tcPr>
                </a:tc>
                <a:tc>
                  <a:txBody>
                    <a:bodyPr>
                      <a:noAutofit/>
                    </a:bodyPr>
                    <a:p>
                      <a:pPr algn="ctr">
                        <a:lnSpc>
                          <a:spcPct val="100000"/>
                        </a:lnSpc>
                      </a:pPr>
                      <a:r>
                        <a:rPr b="1" lang="pt-BR" sz="2600" spc="-1" strike="noStrike">
                          <a:solidFill>
                            <a:srgbClr val="000000"/>
                          </a:solidFill>
                          <a:latin typeface="Calibri"/>
                        </a:rPr>
                        <a:t>Número de Requerimentos</a:t>
                      </a:r>
                      <a:endParaRPr b="0" lang="pt-BR" sz="2600" spc="-1" strike="noStrike">
                        <a:latin typeface="Arial"/>
                      </a:endParaRPr>
                    </a:p>
                  </a:txBody>
                  <a:tcPr marL="91440" marR="91440">
                    <a:lnL w="12240">
                      <a:solidFill>
                        <a:srgbClr val="a5a5a5"/>
                      </a:solidFill>
                    </a:lnL>
                    <a:lnR w="12240">
                      <a:solidFill>
                        <a:srgbClr val="a5a5a5"/>
                      </a:solidFill>
                    </a:lnR>
                    <a:lnT w="12240">
                      <a:solidFill>
                        <a:srgbClr val="a5a5a5"/>
                      </a:solidFill>
                    </a:lnT>
                    <a:lnB w="25200">
                      <a:solidFill>
                        <a:srgbClr val="a5a5a5"/>
                      </a:solidFill>
                    </a:lnB>
                    <a:noFill/>
                  </a:tcPr>
                </a:tc>
              </a:tr>
              <a:tr h="487800">
                <a:tc>
                  <a:txBody>
                    <a:bodyPr>
                      <a:noAutofit/>
                    </a:bodyPr>
                    <a:p>
                      <a:pPr>
                        <a:lnSpc>
                          <a:spcPct val="100000"/>
                        </a:lnSpc>
                      </a:pPr>
                      <a:r>
                        <a:rPr b="0" lang="pt-BR" sz="2600" spc="-1" strike="noStrike">
                          <a:solidFill>
                            <a:srgbClr val="000000"/>
                          </a:solidFill>
                          <a:latin typeface="Calibri"/>
                        </a:rPr>
                        <a:t>Enviados</a:t>
                      </a:r>
                      <a:endParaRPr b="0" lang="pt-BR" sz="26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c>
                  <a:txBody>
                    <a:bodyPr>
                      <a:noAutofit/>
                    </a:bodyPr>
                    <a:p>
                      <a:pPr>
                        <a:lnSpc>
                          <a:spcPct val="100000"/>
                        </a:lnSpc>
                      </a:pPr>
                      <a:r>
                        <a:rPr b="0" lang="pt-BR" sz="1800" spc="-1" strike="noStrike">
                          <a:latin typeface="Arial"/>
                        </a:rPr>
                        <a:t>                       </a:t>
                      </a:r>
                      <a:r>
                        <a:rPr b="0" lang="pt-BR" sz="1800" spc="-1" strike="noStrike">
                          <a:latin typeface="Arial"/>
                        </a:rPr>
                        <a:t>79</a:t>
                      </a:r>
                      <a:endParaRPr b="0" lang="pt-BR" sz="18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r>
              <a:tr h="487800">
                <a:tc>
                  <a:txBody>
                    <a:bodyPr>
                      <a:noAutofit/>
                    </a:bodyPr>
                    <a:p>
                      <a:pPr>
                        <a:lnSpc>
                          <a:spcPct val="100000"/>
                        </a:lnSpc>
                      </a:pPr>
                      <a:r>
                        <a:rPr b="0" lang="pt-BR" sz="2600" spc="-1" strike="noStrike">
                          <a:solidFill>
                            <a:srgbClr val="000000"/>
                          </a:solidFill>
                          <a:latin typeface="Calibri"/>
                        </a:rPr>
                        <a:t>Deferidos</a:t>
                      </a:r>
                      <a:endParaRPr b="0" lang="pt-BR" sz="26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noFill/>
                  </a:tcPr>
                </a:tc>
                <a:tc>
                  <a:txBody>
                    <a:bodyPr>
                      <a:noAutofit/>
                    </a:bodyPr>
                    <a:p>
                      <a:pPr>
                        <a:lnSpc>
                          <a:spcPct val="100000"/>
                        </a:lnSpc>
                      </a:pPr>
                      <a:r>
                        <a:rPr b="0" lang="pt-BR" sz="1800" spc="-1" strike="noStrike">
                          <a:latin typeface="Arial"/>
                        </a:rPr>
                        <a:t>                      </a:t>
                      </a:r>
                      <a:r>
                        <a:rPr b="0" lang="pt-BR" sz="1800" spc="-1" strike="noStrike">
                          <a:latin typeface="Arial"/>
                        </a:rPr>
                        <a:t>180</a:t>
                      </a:r>
                      <a:endParaRPr b="0" lang="pt-BR" sz="18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noFill/>
                  </a:tcPr>
                </a:tc>
              </a:tr>
              <a:tr h="487800">
                <a:tc>
                  <a:txBody>
                    <a:bodyPr>
                      <a:noAutofit/>
                    </a:bodyPr>
                    <a:p>
                      <a:pPr>
                        <a:lnSpc>
                          <a:spcPct val="100000"/>
                        </a:lnSpc>
                      </a:pPr>
                      <a:r>
                        <a:rPr b="0" lang="pt-BR" sz="2600" spc="-1" strike="noStrike">
                          <a:solidFill>
                            <a:srgbClr val="000000"/>
                          </a:solidFill>
                          <a:latin typeface="Calibri"/>
                        </a:rPr>
                        <a:t>Indeferidos</a:t>
                      </a:r>
                      <a:endParaRPr b="0" lang="pt-BR" sz="26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c>
                  <a:txBody>
                    <a:bodyPr>
                      <a:noAutofit/>
                    </a:bodyPr>
                    <a:p>
                      <a:pPr>
                        <a:lnSpc>
                          <a:spcPct val="100000"/>
                        </a:lnSpc>
                      </a:pPr>
                      <a:r>
                        <a:rPr b="0" lang="pt-BR" sz="1800" spc="-1" strike="noStrike">
                          <a:latin typeface="Arial"/>
                        </a:rPr>
                        <a:t>                        </a:t>
                      </a:r>
                      <a:r>
                        <a:rPr b="0" lang="pt-BR" sz="1800" spc="-1" strike="noStrike">
                          <a:latin typeface="Arial"/>
                        </a:rPr>
                        <a:t>0</a:t>
                      </a:r>
                      <a:endParaRPr b="0" lang="pt-BR" sz="18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solidFill>
                      <a:srgbClr val="a5a5a5">
                        <a:alpha val="20000"/>
                      </a:srgbClr>
                    </a:solidFill>
                  </a:tcPr>
                </a:tc>
              </a:tr>
              <a:tr h="487800">
                <a:tc>
                  <a:txBody>
                    <a:bodyPr>
                      <a:noAutofit/>
                    </a:bodyPr>
                    <a:p>
                      <a:pPr>
                        <a:lnSpc>
                          <a:spcPct val="100000"/>
                        </a:lnSpc>
                      </a:pPr>
                      <a:r>
                        <a:rPr b="0" lang="pt-BR" sz="2600" spc="-1" strike="noStrike">
                          <a:solidFill>
                            <a:srgbClr val="000000"/>
                          </a:solidFill>
                          <a:latin typeface="Calibri"/>
                        </a:rPr>
                        <a:t>Em Análise</a:t>
                      </a:r>
                      <a:endParaRPr b="0" lang="pt-BR" sz="26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noFill/>
                  </a:tcPr>
                </a:tc>
                <a:tc>
                  <a:txBody>
                    <a:bodyPr>
                      <a:noAutofit/>
                    </a:bodyPr>
                    <a:p>
                      <a:pPr>
                        <a:lnSpc>
                          <a:spcPct val="100000"/>
                        </a:lnSpc>
                      </a:pPr>
                      <a:r>
                        <a:rPr b="0" lang="pt-BR" sz="1800" spc="-1" strike="noStrike">
                          <a:latin typeface="Arial"/>
                        </a:rPr>
                        <a:t>                       </a:t>
                      </a:r>
                      <a:r>
                        <a:rPr b="0" lang="pt-BR" sz="1800" spc="-1" strike="noStrike">
                          <a:latin typeface="Arial"/>
                        </a:rPr>
                        <a:t>95</a:t>
                      </a:r>
                      <a:endParaRPr b="0" lang="pt-BR" sz="1800" spc="-1" strike="noStrike">
                        <a:latin typeface="Arial"/>
                      </a:endParaRPr>
                    </a:p>
                  </a:txBody>
                  <a:tcPr marL="91440" marR="91440">
                    <a:lnL w="12240">
                      <a:solidFill>
                        <a:srgbClr val="a5a5a5"/>
                      </a:solidFill>
                    </a:lnL>
                    <a:lnR w="12240">
                      <a:solidFill>
                        <a:srgbClr val="a5a5a5"/>
                      </a:solidFill>
                    </a:lnR>
                    <a:lnT w="12240">
                      <a:solidFill>
                        <a:srgbClr val="a5a5a5"/>
                      </a:solidFill>
                    </a:lnT>
                    <a:lnB w="12240">
                      <a:solidFill>
                        <a:srgbClr val="a5a5a5"/>
                      </a:solidFill>
                    </a:lnB>
                    <a:noFill/>
                  </a:tcPr>
                </a:tc>
              </a:tr>
            </a:tbl>
          </a:graphicData>
        </a:graphic>
      </p:graphicFrame>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5" name="CustomShape 1"/>
          <p:cNvSpPr/>
          <p:nvPr/>
        </p:nvSpPr>
        <p:spPr>
          <a:xfrm rot="16200000">
            <a:off x="1288440" y="381960"/>
            <a:ext cx="2199600" cy="3341880"/>
          </a:xfrm>
          <a:prstGeom prst="downArrow">
            <a:avLst>
              <a:gd name="adj1" fmla="val 100000"/>
              <a:gd name="adj2" fmla="val 15788"/>
            </a:avLst>
          </a:prstGeom>
          <a:solidFill>
            <a:srgbClr val="404040"/>
          </a:solidFill>
          <a:ln w="54000">
            <a:noFill/>
          </a:ln>
        </p:spPr>
        <p:style>
          <a:lnRef idx="2">
            <a:schemeClr val="accent1">
              <a:shade val="50000"/>
            </a:schemeClr>
          </a:lnRef>
          <a:fillRef idx="1">
            <a:schemeClr val="accent1"/>
          </a:fillRef>
          <a:effectRef idx="0">
            <a:schemeClr val="accent1"/>
          </a:effectRef>
          <a:fontRef idx="minor"/>
        </p:style>
      </p:sp>
      <p:pic>
        <p:nvPicPr>
          <p:cNvPr id="266" name="Imagem 4" descr=""/>
          <p:cNvPicPr/>
          <p:nvPr/>
        </p:nvPicPr>
        <p:blipFill>
          <a:blip r:embed="rId1"/>
          <a:stretch/>
        </p:blipFill>
        <p:spPr>
          <a:xfrm>
            <a:off x="8826480" y="446760"/>
            <a:ext cx="2103480" cy="945360"/>
          </a:xfrm>
          <a:prstGeom prst="rect">
            <a:avLst/>
          </a:prstGeom>
          <a:ln>
            <a:noFill/>
          </a:ln>
        </p:spPr>
      </p:pic>
      <p:sp>
        <p:nvSpPr>
          <p:cNvPr id="267" name="CustomShape 2"/>
          <p:cNvSpPr/>
          <p:nvPr/>
        </p:nvSpPr>
        <p:spPr>
          <a:xfrm>
            <a:off x="966960" y="1204200"/>
            <a:ext cx="3092400" cy="178056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pt-BR" sz="3200" spc="-1" strike="noStrike">
                <a:solidFill>
                  <a:srgbClr val="ffffff"/>
                </a:solidFill>
                <a:latin typeface="Calibri Light"/>
              </a:rPr>
              <a:t>COMPREV </a:t>
            </a:r>
            <a:br/>
            <a:r>
              <a:rPr b="1" lang="pt-BR" sz="3200" spc="-1" strike="noStrike">
                <a:solidFill>
                  <a:srgbClr val="ffffff"/>
                </a:solidFill>
                <a:latin typeface="Calibri Light"/>
              </a:rPr>
              <a:t>RECEITAS (RO) X DESPESAS (RI)</a:t>
            </a:r>
            <a:br/>
            <a:r>
              <a:rPr b="1" lang="pt-BR" sz="3200" spc="-1" strike="noStrike">
                <a:solidFill>
                  <a:srgbClr val="ffffff"/>
                </a:solidFill>
                <a:latin typeface="Calibri Light"/>
              </a:rPr>
              <a:t>2020</a:t>
            </a:r>
            <a:endParaRPr b="0" lang="pt-BR" sz="3200" spc="-1" strike="noStrike">
              <a:latin typeface="Arial"/>
            </a:endParaRPr>
          </a:p>
        </p:txBody>
      </p:sp>
      <p:sp>
        <p:nvSpPr>
          <p:cNvPr id="268" name="CustomShape 3"/>
          <p:cNvSpPr/>
          <p:nvPr/>
        </p:nvSpPr>
        <p:spPr>
          <a:xfrm>
            <a:off x="490320" y="3352680"/>
            <a:ext cx="2822040" cy="968760"/>
          </a:xfrm>
          <a:prstGeom prst="rect">
            <a:avLst/>
          </a:prstGeom>
          <a:noFill/>
          <a:ln>
            <a:noFill/>
          </a:ln>
        </p:spPr>
        <p:style>
          <a:lnRef idx="0"/>
          <a:fillRef idx="0"/>
          <a:effectRef idx="0"/>
          <a:fontRef idx="minor"/>
        </p:style>
        <p:txBody>
          <a:bodyPr lIns="90000" rIns="90000" tIns="45000" bIns="45000">
            <a:spAutoFit/>
          </a:bodyPr>
          <a:p>
            <a:pPr algn="just">
              <a:lnSpc>
                <a:spcPct val="100000"/>
              </a:lnSpc>
              <a:spcBef>
                <a:spcPts val="1599"/>
              </a:spcBef>
            </a:pPr>
            <a:endParaRPr b="0" lang="pt-BR" sz="1800" spc="-1" strike="noStrike">
              <a:latin typeface="Arial"/>
            </a:endParaRPr>
          </a:p>
          <a:p>
            <a:pPr algn="just">
              <a:lnSpc>
                <a:spcPct val="100000"/>
              </a:lnSpc>
              <a:spcBef>
                <a:spcPts val="700"/>
              </a:spcBef>
            </a:pPr>
            <a:r>
              <a:rPr b="0" lang="pt-BR" sz="1400" spc="-1" strike="noStrike">
                <a:solidFill>
                  <a:srgbClr val="000000"/>
                </a:solidFill>
                <a:latin typeface="Calibri"/>
                <a:ea typeface="DejaVu Sans"/>
              </a:rPr>
              <a:t>RO – Crédito em favor do PREVINI</a:t>
            </a:r>
            <a:endParaRPr b="0" lang="pt-BR" sz="1400" spc="-1" strike="noStrike">
              <a:latin typeface="Arial"/>
            </a:endParaRPr>
          </a:p>
          <a:p>
            <a:pPr algn="just">
              <a:lnSpc>
                <a:spcPct val="100000"/>
              </a:lnSpc>
              <a:spcBef>
                <a:spcPts val="700"/>
              </a:spcBef>
            </a:pPr>
            <a:r>
              <a:rPr b="0" lang="pt-BR" sz="1400" spc="-1" strike="noStrike">
                <a:solidFill>
                  <a:srgbClr val="000000"/>
                </a:solidFill>
                <a:latin typeface="Calibri"/>
                <a:ea typeface="DejaVu Sans"/>
              </a:rPr>
              <a:t>RI – Crédito em favor do INSS</a:t>
            </a:r>
            <a:endParaRPr b="0" lang="pt-BR" sz="1400" spc="-1" strike="noStrike">
              <a:latin typeface="Arial"/>
            </a:endParaRPr>
          </a:p>
        </p:txBody>
      </p:sp>
      <p:graphicFrame>
        <p:nvGraphicFramePr>
          <p:cNvPr id="269" name="Table 4"/>
          <p:cNvGraphicFramePr/>
          <p:nvPr/>
        </p:nvGraphicFramePr>
        <p:xfrm>
          <a:off x="4195440" y="1580040"/>
          <a:ext cx="7809840" cy="360000"/>
        </p:xfrm>
        <a:graphic>
          <a:graphicData uri="http://schemas.openxmlformats.org/drawingml/2006/table">
            <a:tbl>
              <a:tblPr/>
              <a:tblGrid>
                <a:gridCol w="1562040"/>
                <a:gridCol w="1562040"/>
                <a:gridCol w="1562040"/>
                <a:gridCol w="1562040"/>
                <a:gridCol w="1562040"/>
              </a:tblGrid>
              <a:tr h="0">
                <a:tc>
                  <a:txBody>
                    <a:bodyPr lIns="34920" rIns="34920">
                      <a:noAutofit/>
                    </a:bodyPr>
                    <a:p>
                      <a:pPr>
                        <a:lnSpc>
                          <a:spcPct val="100000"/>
                        </a:lnSpc>
                      </a:pPr>
                      <a:r>
                        <a:rPr b="1" lang="pt-BR" sz="1200" spc="-1" strike="noStrike">
                          <a:solidFill>
                            <a:srgbClr val="000000"/>
                          </a:solidFill>
                          <a:latin typeface="Times New Roman"/>
                          <a:ea typeface="Times New Roman"/>
                        </a:rPr>
                        <a:t> </a:t>
                      </a:r>
                      <a:endParaRPr b="0" lang="pt-BR" sz="1200" spc="-1" strike="noStrike">
                        <a:latin typeface="Arial"/>
                      </a:endParaRPr>
                    </a:p>
                  </a:txBody>
                  <a:tcPr marL="34920" marR="34920">
                    <a:lnL w="12240">
                      <a:solidFill>
                        <a:srgbClr val="000000"/>
                      </a:solidFill>
                    </a:lnL>
                    <a:lnR w="12240">
                      <a:solidFill>
                        <a:srgbClr val="000000"/>
                      </a:solidFill>
                    </a:lnR>
                    <a:lnT w="12240">
                      <a:solidFill>
                        <a:srgbClr val="000000"/>
                      </a:solidFill>
                    </a:lnT>
                    <a:solidFill>
                      <a:srgbClr val="d9d9d9"/>
                    </a:solidFill>
                  </a:tcPr>
                </a:tc>
                <a:tc>
                  <a:txBody>
                    <a:bodyPr lIns="34920" rIns="34920">
                      <a:noAutofit/>
                    </a:bodyPr>
                    <a:p>
                      <a:pPr>
                        <a:lnSpc>
                          <a:spcPct val="100000"/>
                        </a:lnSpc>
                      </a:pPr>
                      <a:r>
                        <a:rPr b="1" lang="pt-BR" sz="1200" spc="-1" strike="noStrike">
                          <a:solidFill>
                            <a:srgbClr val="000000"/>
                          </a:solidFill>
                          <a:latin typeface="Times New Roman"/>
                          <a:ea typeface="Times New Roman"/>
                        </a:rPr>
                        <a:t> </a:t>
                      </a:r>
                      <a:endParaRPr b="0" lang="pt-BR" sz="1200" spc="-1" strike="noStrike">
                        <a:latin typeface="Arial"/>
                      </a:endParaRPr>
                    </a:p>
                  </a:txBody>
                  <a:tcPr marL="34920" marR="34920">
                    <a:lnL w="12240">
                      <a:solidFill>
                        <a:srgbClr val="000000"/>
                      </a:solidFill>
                    </a:lnL>
                    <a:lnT w="12240">
                      <a:solidFill>
                        <a:srgbClr val="000000"/>
                      </a:solidFill>
                    </a:lnT>
                    <a:lnB w="12240">
                      <a:solidFill>
                        <a:srgbClr val="000000"/>
                      </a:solidFill>
                    </a:lnB>
                    <a:solidFill>
                      <a:srgbClr val="d9d9d9"/>
                    </a:solidFill>
                  </a:tcPr>
                </a:tc>
                <a:tc>
                  <a:txBody>
                    <a:bodyPr lIns="34920" rIns="34920">
                      <a:noAutofit/>
                    </a:bodyPr>
                    <a:p>
                      <a:pPr algn="ctr">
                        <a:lnSpc>
                          <a:spcPct val="100000"/>
                        </a:lnSpc>
                      </a:pPr>
                      <a:r>
                        <a:rPr b="1" lang="pt-BR" sz="1600" spc="-1" strike="noStrike">
                          <a:solidFill>
                            <a:srgbClr val="000000"/>
                          </a:solidFill>
                          <a:latin typeface="Calibri"/>
                          <a:ea typeface="Times New Roman"/>
                        </a:rPr>
                        <a:t>Fluxo para Repasse (Valor creditado ao PREVINI) R$</a:t>
                      </a:r>
                      <a:endParaRPr b="0" lang="pt-BR" sz="1600" spc="-1" strike="noStrike">
                        <a:latin typeface="Arial"/>
                      </a:endParaRPr>
                    </a:p>
                  </a:txBody>
                  <a:tcPr marL="34920" marR="34920">
                    <a:lnT w="12240">
                      <a:solidFill>
                        <a:srgbClr val="000000"/>
                      </a:solidFill>
                    </a:lnT>
                    <a:lnB w="12240">
                      <a:solidFill>
                        <a:srgbClr val="000000"/>
                      </a:solidFill>
                    </a:lnB>
                    <a:solidFill>
                      <a:srgbClr val="d9d9d9"/>
                    </a:solidFill>
                  </a:tcPr>
                </a:tc>
                <a:tc>
                  <a:txBody>
                    <a:bodyPr lIns="34920" rIns="34920">
                      <a:noAutofit/>
                    </a:bodyPr>
                    <a:p>
                      <a:pPr>
                        <a:lnSpc>
                          <a:spcPct val="100000"/>
                        </a:lnSpc>
                      </a:pPr>
                      <a:r>
                        <a:rPr b="1" lang="pt-BR" sz="1600" spc="-1" strike="noStrike">
                          <a:solidFill>
                            <a:srgbClr val="000000"/>
                          </a:solidFill>
                          <a:latin typeface="Calibri"/>
                          <a:ea typeface="Times New Roman"/>
                        </a:rPr>
                        <a:t> </a:t>
                      </a:r>
                      <a:endParaRPr b="0" lang="pt-BR" sz="1600" spc="-1" strike="noStrike">
                        <a:latin typeface="Arial"/>
                      </a:endParaRPr>
                    </a:p>
                  </a:txBody>
                  <a:tcPr marL="34920" marR="34920">
                    <a:lnR w="12240">
                      <a:solidFill>
                        <a:srgbClr val="000000"/>
                      </a:solidFill>
                    </a:lnR>
                    <a:lnT w="12240">
                      <a:solidFill>
                        <a:srgbClr val="000000"/>
                      </a:solidFill>
                    </a:lnT>
                    <a:lnB w="12240">
                      <a:solidFill>
                        <a:srgbClr val="000000"/>
                      </a:solidFill>
                    </a:lnB>
                    <a:solidFill>
                      <a:srgbClr val="d9d9d9"/>
                    </a:solidFill>
                  </a:tcPr>
                </a:tc>
                <a:tc>
                  <a:txBody>
                    <a:bodyPr lIns="34920" rIns="34920">
                      <a:noAutofit/>
                    </a:bodyPr>
                    <a:p>
                      <a:pPr>
                        <a:lnSpc>
                          <a:spcPct val="100000"/>
                        </a:lnSpc>
                      </a:pPr>
                      <a:r>
                        <a:rPr b="1" lang="pt-BR" sz="1600" spc="-1" strike="noStrike">
                          <a:solidFill>
                            <a:srgbClr val="000000"/>
                          </a:solidFill>
                          <a:latin typeface="Calibri"/>
                          <a:ea typeface="Times New Roman"/>
                        </a:rPr>
                        <a:t>Total do Crédito</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r>
              <a:tr h="0">
                <a:tc>
                  <a:txBody>
                    <a:bodyPr lIns="34920" rIns="34920">
                      <a:noAutofit/>
                    </a:bodyPr>
                    <a:p>
                      <a:pPr algn="ctr">
                        <a:lnSpc>
                          <a:spcPct val="100000"/>
                        </a:lnSpc>
                      </a:pPr>
                      <a:r>
                        <a:rPr b="1" lang="pt-BR" sz="1600" spc="-1" strike="noStrike">
                          <a:solidFill>
                            <a:srgbClr val="000000"/>
                          </a:solidFill>
                          <a:latin typeface="Calibri"/>
                          <a:ea typeface="Times New Roman"/>
                        </a:rPr>
                        <a:t>Competência</a:t>
                      </a:r>
                      <a:endParaRPr b="0" lang="pt-BR" sz="1600" spc="-1" strike="noStrike">
                        <a:latin typeface="Arial"/>
                      </a:endParaRPr>
                    </a:p>
                  </a:txBody>
                  <a:tcPr marL="34920" marR="34920">
                    <a:lnL w="12240">
                      <a:solidFill>
                        <a:srgbClr val="000000"/>
                      </a:solidFill>
                    </a:lnL>
                    <a:lnR w="12240">
                      <a:solidFill>
                        <a:srgbClr val="000000"/>
                      </a:solidFill>
                    </a:lnR>
                    <a:lnB w="12240">
                      <a:solidFill>
                        <a:srgbClr val="000000"/>
                      </a:solidFill>
                    </a:lnB>
                    <a:solidFill>
                      <a:srgbClr val="d9d9d9"/>
                    </a:solidFill>
                  </a:tcPr>
                </a:tc>
                <a:tc>
                  <a:txBody>
                    <a:bodyPr lIns="34920" rIns="34920">
                      <a:noAutofit/>
                    </a:bodyPr>
                    <a:p>
                      <a:pPr algn="ctr">
                        <a:lnSpc>
                          <a:spcPct val="100000"/>
                        </a:lnSpc>
                      </a:pPr>
                      <a:r>
                        <a:rPr b="1" lang="pt-BR" sz="1600" spc="-1" strike="noStrike">
                          <a:solidFill>
                            <a:srgbClr val="000000"/>
                          </a:solidFill>
                          <a:latin typeface="Calibri"/>
                          <a:ea typeface="Times New Roman"/>
                        </a:rPr>
                        <a:t>Crédito (RO)</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lIns="34920" rIns="34920">
                      <a:noAutofit/>
                    </a:bodyPr>
                    <a:p>
                      <a:pPr algn="ctr">
                        <a:lnSpc>
                          <a:spcPct val="100000"/>
                        </a:lnSpc>
                      </a:pPr>
                      <a:r>
                        <a:rPr b="1" lang="pt-BR" sz="1600" spc="-1" strike="noStrike">
                          <a:solidFill>
                            <a:srgbClr val="000000"/>
                          </a:solidFill>
                          <a:latin typeface="Calibri"/>
                          <a:ea typeface="Times New Roman"/>
                        </a:rPr>
                        <a:t>Despesa (RI)</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lIns="34920" rIns="34920">
                      <a:noAutofit/>
                    </a:bodyPr>
                    <a:p>
                      <a:pPr algn="ctr">
                        <a:lnSpc>
                          <a:spcPct val="100000"/>
                        </a:lnSpc>
                      </a:pPr>
                      <a:r>
                        <a:rPr b="1" lang="pt-BR" sz="1600" spc="-1" strike="noStrike">
                          <a:solidFill>
                            <a:srgbClr val="000000"/>
                          </a:solidFill>
                          <a:latin typeface="Calibri"/>
                          <a:ea typeface="Times New Roman"/>
                        </a:rPr>
                        <a:t>Saldo</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c>
                  <a:txBody>
                    <a:bodyPr lIns="34920" rIns="34920">
                      <a:noAutofit/>
                    </a:bodyPr>
                    <a:p>
                      <a:pPr>
                        <a:lnSpc>
                          <a:spcPct val="100000"/>
                        </a:lnSpc>
                      </a:pPr>
                      <a:r>
                        <a:rPr b="0" lang="pt-BR" sz="1600" spc="-1" strike="noStrike">
                          <a:solidFill>
                            <a:srgbClr val="000000"/>
                          </a:solidFill>
                          <a:latin typeface="Calibri"/>
                          <a:ea typeface="Times New Roman"/>
                        </a:rPr>
                        <a:t> </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solidFill>
                      <a:srgbClr val="d9d9d9"/>
                    </a:solidFill>
                  </a:tcPr>
                </a:tc>
              </a:tr>
              <a:tr h="0">
                <a:tc>
                  <a:txBody>
                    <a:bodyPr lIns="34920" rIns="34920">
                      <a:noAutofit/>
                    </a:bodyPr>
                    <a:p>
                      <a:pPr algn="ctr">
                        <a:lnSpc>
                          <a:spcPct val="100000"/>
                        </a:lnSpc>
                      </a:pPr>
                      <a:r>
                        <a:rPr b="0" lang="pt-BR" sz="1600" spc="-1" strike="noStrike">
                          <a:solidFill>
                            <a:srgbClr val="000000"/>
                          </a:solidFill>
                          <a:latin typeface="Calibri"/>
                          <a:ea typeface="Times New Roman"/>
                        </a:rPr>
                        <a:t>Janeiro/20</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993.835,04</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2.332,04</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991.503,00</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991.503,00</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r>
              <a:tr h="0">
                <a:tc>
                  <a:txBody>
                    <a:bodyPr lIns="34920" rIns="34920">
                      <a:noAutofit/>
                    </a:bodyPr>
                    <a:p>
                      <a:pPr algn="ctr">
                        <a:lnSpc>
                          <a:spcPct val="100000"/>
                        </a:lnSpc>
                      </a:pPr>
                      <a:r>
                        <a:rPr b="0" lang="pt-BR" sz="1600" spc="-1" strike="noStrike">
                          <a:solidFill>
                            <a:srgbClr val="000000"/>
                          </a:solidFill>
                          <a:latin typeface="Calibri"/>
                          <a:ea typeface="Times New Roman"/>
                        </a:rPr>
                        <a:t>Fevereiro/20</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5.666.844,52</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-13.456,25</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5.680.300,77</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5.680.300,77</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r>
              <a:tr h="0">
                <a:tc>
                  <a:txBody>
                    <a:bodyPr lIns="34920" rIns="34920">
                      <a:noAutofit/>
                    </a:bodyPr>
                    <a:p>
                      <a:pPr algn="ctr">
                        <a:lnSpc>
                          <a:spcPct val="100000"/>
                        </a:lnSpc>
                      </a:pPr>
                      <a:r>
                        <a:rPr b="0" lang="pt-BR" sz="1600" spc="-1" strike="noStrike">
                          <a:solidFill>
                            <a:srgbClr val="000000"/>
                          </a:solidFill>
                          <a:latin typeface="Calibri"/>
                          <a:ea typeface="Times New Roman"/>
                        </a:rPr>
                        <a:t>Março/20</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1.110.113,41</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2.025,92</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1.108.087,49</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1.108.087,49</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r>
              <a:tr h="0">
                <a:tc>
                  <a:txBody>
                    <a:bodyPr lIns="34920" rIns="34920">
                      <a:noAutofit/>
                    </a:bodyPr>
                    <a:p>
                      <a:pPr algn="ctr">
                        <a:lnSpc>
                          <a:spcPct val="100000"/>
                        </a:lnSpc>
                      </a:pPr>
                      <a:r>
                        <a:rPr b="0" lang="pt-BR" sz="1600" spc="-1" strike="noStrike">
                          <a:solidFill>
                            <a:srgbClr val="000000"/>
                          </a:solidFill>
                          <a:latin typeface="Calibri"/>
                          <a:ea typeface="Times New Roman"/>
                        </a:rPr>
                        <a:t>Abril/20</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1.180.039,50</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2.025,92</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1.178.013,58</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1.178.013,58</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r>
              <a:tr h="0">
                <a:tc>
                  <a:txBody>
                    <a:bodyPr lIns="34920" rIns="34920">
                      <a:noAutofit/>
                    </a:bodyPr>
                    <a:p>
                      <a:pPr algn="ctr">
                        <a:lnSpc>
                          <a:spcPct val="100000"/>
                        </a:lnSpc>
                      </a:pPr>
                      <a:r>
                        <a:rPr b="0" lang="pt-BR" sz="1600" spc="-1" strike="noStrike">
                          <a:solidFill>
                            <a:srgbClr val="000000"/>
                          </a:solidFill>
                          <a:latin typeface="Calibri"/>
                          <a:ea typeface="Times New Roman"/>
                        </a:rPr>
                        <a:t>Maio/20</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1.182.079,18</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2.025,92</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1.180.053,26</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1.180.053,26</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r>
              <a:tr h="0">
                <a:tc>
                  <a:txBody>
                    <a:bodyPr lIns="34920" rIns="34920">
                      <a:noAutofit/>
                    </a:bodyPr>
                    <a:p>
                      <a:pPr algn="ctr">
                        <a:lnSpc>
                          <a:spcPct val="100000"/>
                        </a:lnSpc>
                      </a:pPr>
                      <a:r>
                        <a:rPr b="0" lang="pt-BR" sz="1600" spc="-1" strike="noStrike">
                          <a:solidFill>
                            <a:srgbClr val="000000"/>
                          </a:solidFill>
                          <a:latin typeface="Calibri"/>
                          <a:ea typeface="Times New Roman"/>
                        </a:rPr>
                        <a:t>Junho/20</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1.177.642,64</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1.860,09</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1.175.782,55</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1.175.782,55</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r>
              <a:tr h="0">
                <a:tc>
                  <a:txBody>
                    <a:bodyPr lIns="34920" rIns="34920">
                      <a:noAutofit/>
                    </a:bodyPr>
                    <a:p>
                      <a:pPr algn="ctr">
                        <a:lnSpc>
                          <a:spcPct val="100000"/>
                        </a:lnSpc>
                      </a:pPr>
                      <a:r>
                        <a:rPr b="0" lang="pt-BR" sz="1600" spc="-1" strike="noStrike">
                          <a:solidFill>
                            <a:srgbClr val="000000"/>
                          </a:solidFill>
                          <a:latin typeface="Calibri"/>
                          <a:ea typeface="Times New Roman"/>
                        </a:rPr>
                        <a:t>Julho/20</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1.123.548,80</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2.006,17</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1.121.542,63</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1.121.542,63</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r>
              <a:tr h="0">
                <a:tc>
                  <a:txBody>
                    <a:bodyPr lIns="34920" rIns="34920">
                      <a:noAutofit/>
                    </a:bodyPr>
                    <a:p>
                      <a:pPr algn="ctr">
                        <a:lnSpc>
                          <a:spcPct val="100000"/>
                        </a:lnSpc>
                      </a:pPr>
                      <a:r>
                        <a:rPr b="0" lang="pt-BR" sz="1600" spc="-1" strike="noStrike">
                          <a:solidFill>
                            <a:srgbClr val="000000"/>
                          </a:solidFill>
                          <a:latin typeface="Calibri"/>
                          <a:ea typeface="Times New Roman"/>
                        </a:rPr>
                        <a:t>Agosto/20</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1.175.533,07</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2.006,17</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1.173.526,90</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1.173.526,90</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r>
              <a:tr h="0">
                <a:tc>
                  <a:txBody>
                    <a:bodyPr lIns="34920" rIns="34920">
                      <a:noAutofit/>
                    </a:bodyPr>
                    <a:p>
                      <a:pPr algn="ctr">
                        <a:lnSpc>
                          <a:spcPct val="100000"/>
                        </a:lnSpc>
                      </a:pPr>
                      <a:r>
                        <a:rPr b="0" lang="pt-BR" sz="1600" spc="-1" strike="noStrike">
                          <a:solidFill>
                            <a:srgbClr val="000000"/>
                          </a:solidFill>
                          <a:latin typeface="Calibri"/>
                          <a:ea typeface="Times New Roman"/>
                        </a:rPr>
                        <a:t>Setembro/20</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927.592,75</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2.006,17</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925.586,58</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925.586,58</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r>
              <a:tr h="0">
                <a:tc>
                  <a:txBody>
                    <a:bodyPr lIns="34920" rIns="34920">
                      <a:noAutofit/>
                    </a:bodyPr>
                    <a:p>
                      <a:pPr algn="ctr">
                        <a:lnSpc>
                          <a:spcPct val="100000"/>
                        </a:lnSpc>
                      </a:pPr>
                      <a:r>
                        <a:rPr b="0" lang="pt-BR" sz="1600" spc="-1" strike="noStrike">
                          <a:solidFill>
                            <a:srgbClr val="000000"/>
                          </a:solidFill>
                          <a:latin typeface="Calibri"/>
                          <a:ea typeface="Times New Roman"/>
                        </a:rPr>
                        <a:t>Outubro/20</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1.168.305,84</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2.006,17</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1.166.299,67</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1.166.299,67</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r>
              <a:tr h="0">
                <a:tc>
                  <a:txBody>
                    <a:bodyPr lIns="34920" rIns="34920">
                      <a:noAutofit/>
                    </a:bodyPr>
                    <a:p>
                      <a:pPr algn="ctr">
                        <a:lnSpc>
                          <a:spcPct val="100000"/>
                        </a:lnSpc>
                      </a:pPr>
                      <a:r>
                        <a:rPr b="0" lang="pt-BR" sz="1600" spc="-1" strike="noStrike">
                          <a:solidFill>
                            <a:srgbClr val="000000"/>
                          </a:solidFill>
                          <a:latin typeface="Calibri"/>
                          <a:ea typeface="Times New Roman"/>
                        </a:rPr>
                        <a:t>Novembro/20</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2.336.611,68</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4.012,34</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2.332.599,34</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2.332.599,34</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r>
              <a:tr h="0">
                <a:tc>
                  <a:txBody>
                    <a:bodyPr lIns="34920" rIns="34920">
                      <a:noAutofit/>
                    </a:bodyPr>
                    <a:p>
                      <a:pPr algn="ctr">
                        <a:lnSpc>
                          <a:spcPct val="100000"/>
                        </a:lnSpc>
                      </a:pPr>
                      <a:r>
                        <a:rPr b="0" lang="pt-BR" sz="1600" spc="-1" strike="noStrike">
                          <a:solidFill>
                            <a:srgbClr val="000000"/>
                          </a:solidFill>
                          <a:latin typeface="Calibri"/>
                          <a:ea typeface="Times New Roman"/>
                        </a:rPr>
                        <a:t>Dezembro/20</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73.820,07</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64.634,10</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9.185,97</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c>
                  <a:txBody>
                    <a:bodyPr lIns="34920" rIns="34920">
                      <a:noAutofit/>
                    </a:bodyPr>
                    <a:p>
                      <a:pPr algn="r">
                        <a:lnSpc>
                          <a:spcPct val="100000"/>
                        </a:lnSpc>
                      </a:pPr>
                      <a:r>
                        <a:rPr b="0" lang="pt-BR" sz="1600" spc="-1" strike="noStrike">
                          <a:solidFill>
                            <a:srgbClr val="000000"/>
                          </a:solidFill>
                          <a:latin typeface="Calibri"/>
                          <a:ea typeface="Times New Roman"/>
                        </a:rPr>
                        <a:t>9.185,97</a:t>
                      </a:r>
                      <a:endParaRPr b="0" lang="pt-BR" sz="1600" spc="-1" strike="noStrike">
                        <a:latin typeface="Arial"/>
                      </a:endParaRPr>
                    </a:p>
                  </a:txBody>
                  <a:tcPr marL="34920" marR="3492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0" name="CustomShape 1"/>
          <p:cNvSpPr/>
          <p:nvPr/>
        </p:nvSpPr>
        <p:spPr>
          <a:xfrm>
            <a:off x="0" y="0"/>
            <a:ext cx="5920200" cy="2130480"/>
          </a:xfrm>
          <a:custGeom>
            <a:avLst/>
            <a:gdLst/>
            <a:ah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p:style>
      </p:sp>
      <p:sp>
        <p:nvSpPr>
          <p:cNvPr id="271" name="CustomShape 2"/>
          <p:cNvSpPr/>
          <p:nvPr/>
        </p:nvSpPr>
        <p:spPr>
          <a:xfrm>
            <a:off x="6266880" y="4683240"/>
            <a:ext cx="5924880" cy="2174400"/>
          </a:xfrm>
          <a:custGeom>
            <a:avLst/>
            <a:gdLst/>
            <a:ahLst/>
            <a:rect l="l" t="t" r="r" b="b"/>
            <a:pathLst>
              <a:path w="5925190" h="2174681">
                <a:moveTo>
                  <a:pt x="1007162" y="0"/>
                </a:moveTo>
                <a:lnTo>
                  <a:pt x="5925190" y="0"/>
                </a:lnTo>
                <a:lnTo>
                  <a:pt x="5925190" y="2174681"/>
                </a:lnTo>
                <a:lnTo>
                  <a:pt x="0" y="2174681"/>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p:style>
      </p:sp>
      <p:sp>
        <p:nvSpPr>
          <p:cNvPr id="272" name="CustomShape 3"/>
          <p:cNvSpPr/>
          <p:nvPr/>
        </p:nvSpPr>
        <p:spPr>
          <a:xfrm>
            <a:off x="0" y="4683240"/>
            <a:ext cx="7092360" cy="2174400"/>
          </a:xfrm>
          <a:custGeom>
            <a:avLst/>
            <a:gdLst/>
            <a:ahLst/>
            <a:rect l="l" t="t" r="r" b="b"/>
            <a:pathLst>
              <a:path w="7092887" h="2174681">
                <a:moveTo>
                  <a:pt x="0" y="0"/>
                </a:moveTo>
                <a:lnTo>
                  <a:pt x="7092887" y="0"/>
                </a:lnTo>
                <a:lnTo>
                  <a:pt x="6085725" y="2174681"/>
                </a:lnTo>
                <a:lnTo>
                  <a:pt x="1524000" y="2174681"/>
                </a:lnTo>
                <a:lnTo>
                  <a:pt x="1200418" y="2174681"/>
                </a:lnTo>
                <a:lnTo>
                  <a:pt x="0" y="2174681"/>
                </a:lnTo>
                <a:close/>
              </a:path>
            </a:pathLst>
          </a:custGeom>
          <a:noFill/>
          <a:ln>
            <a:noFill/>
          </a:ln>
        </p:spPr>
        <p:style>
          <a:lnRef idx="2">
            <a:schemeClr val="accent1">
              <a:shade val="50000"/>
            </a:schemeClr>
          </a:lnRef>
          <a:fillRef idx="1">
            <a:schemeClr val="accent1"/>
          </a:fillRef>
          <a:effectRef idx="0">
            <a:schemeClr val="accent1"/>
          </a:effectRef>
          <a:fontRef idx="minor"/>
        </p:style>
      </p:sp>
      <p:sp>
        <p:nvSpPr>
          <p:cNvPr id="273" name="CustomShape 4"/>
          <p:cNvSpPr/>
          <p:nvPr/>
        </p:nvSpPr>
        <p:spPr>
          <a:xfrm>
            <a:off x="94320" y="1999440"/>
            <a:ext cx="7335360" cy="2721960"/>
          </a:xfrm>
          <a:prstGeom prst="rect">
            <a:avLst/>
          </a:prstGeom>
          <a:noFill/>
          <a:ln>
            <a:noFill/>
          </a:ln>
        </p:spPr>
        <p:style>
          <a:lnRef idx="0"/>
          <a:fillRef idx="0"/>
          <a:effectRef idx="0"/>
          <a:fontRef idx="minor"/>
        </p:style>
        <p:txBody>
          <a:bodyPr anchor="ctr">
            <a:normAutofit/>
          </a:bodyPr>
          <a:p>
            <a:pPr algn="ctr">
              <a:lnSpc>
                <a:spcPct val="90000"/>
              </a:lnSpc>
            </a:pPr>
            <a:r>
              <a:rPr b="1" lang="pt-BR" sz="2600" spc="199" strike="noStrike">
                <a:solidFill>
                  <a:srgbClr val="000000"/>
                </a:solidFill>
                <a:latin typeface="Calibri Light"/>
              </a:rPr>
              <a:t>INSTITUTO DE PREVIDÊNCIA DO MUNICÍPIO DE NOVA IGUAÇU - PREVINI</a:t>
            </a:r>
            <a:endParaRPr b="0" lang="pt-BR" sz="2600" spc="-1" strike="noStrike">
              <a:latin typeface="Arial"/>
            </a:endParaRPr>
          </a:p>
        </p:txBody>
      </p:sp>
      <p:pic>
        <p:nvPicPr>
          <p:cNvPr id="274" name="Imagem 6" descr=""/>
          <p:cNvPicPr/>
          <p:nvPr/>
        </p:nvPicPr>
        <p:blipFill>
          <a:blip r:embed="rId1"/>
          <a:stretch/>
        </p:blipFill>
        <p:spPr>
          <a:xfrm>
            <a:off x="11133000" y="193680"/>
            <a:ext cx="837720" cy="765360"/>
          </a:xfrm>
          <a:prstGeom prst="rect">
            <a:avLst/>
          </a:prstGeom>
          <a:ln>
            <a:noFill/>
          </a:ln>
        </p:spPr>
      </p:pic>
      <p:pic>
        <p:nvPicPr>
          <p:cNvPr id="275" name="Picture 10" descr="Câmara Municipal Nova Iguaçu"/>
          <p:cNvPicPr/>
          <p:nvPr/>
        </p:nvPicPr>
        <p:blipFill>
          <a:blip r:embed="rId2"/>
          <a:stretch/>
        </p:blipFill>
        <p:spPr>
          <a:xfrm>
            <a:off x="8130600" y="1293120"/>
            <a:ext cx="3150720" cy="3056400"/>
          </a:xfrm>
          <a:prstGeom prst="rect">
            <a:avLst/>
          </a:prstGeom>
          <a:ln>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TextShape 1"/>
          <p:cNvSpPr txBox="1"/>
          <p:nvPr/>
        </p:nvSpPr>
        <p:spPr>
          <a:xfrm>
            <a:off x="976320" y="63360"/>
            <a:ext cx="10515240" cy="1325160"/>
          </a:xfrm>
          <a:prstGeom prst="rect">
            <a:avLst/>
          </a:prstGeom>
          <a:noFill/>
          <a:ln>
            <a:noFill/>
          </a:ln>
        </p:spPr>
        <p:txBody>
          <a:bodyPr anchor="ctr">
            <a:noAutofit/>
          </a:bodyPr>
          <a:p>
            <a:pPr algn="ctr">
              <a:lnSpc>
                <a:spcPct val="90000"/>
              </a:lnSpc>
            </a:pPr>
            <a:r>
              <a:rPr b="1" lang="pt-BR" sz="4400" spc="-1" strike="noStrike">
                <a:solidFill>
                  <a:srgbClr val="000000"/>
                </a:solidFill>
                <a:latin typeface="Calibri Light"/>
              </a:rPr>
              <a:t>Quadro </a:t>
            </a:r>
            <a:r>
              <a:rPr b="1" lang="pt-BR" sz="4400" spc="-1" strike="noStrike">
                <a:solidFill>
                  <a:srgbClr val="000000"/>
                </a:solidFill>
                <a:latin typeface="Calibri Light"/>
              </a:rPr>
              <a:t>	</a:t>
            </a:r>
            <a:r>
              <a:rPr b="1" lang="pt-BR" sz="4400" spc="-1" strike="noStrike">
                <a:solidFill>
                  <a:srgbClr val="000000"/>
                </a:solidFill>
                <a:latin typeface="Calibri Light"/>
              </a:rPr>
              <a:t>Estatístico</a:t>
            </a:r>
            <a:endParaRPr b="0" lang="pt-BR" sz="4400" spc="-1" strike="noStrike">
              <a:solidFill>
                <a:srgbClr val="000000"/>
              </a:solidFill>
              <a:latin typeface="Calibri"/>
            </a:endParaRPr>
          </a:p>
        </p:txBody>
      </p:sp>
      <p:pic>
        <p:nvPicPr>
          <p:cNvPr id="277" name="Imagem 3" descr=""/>
          <p:cNvPicPr/>
          <p:nvPr/>
        </p:nvPicPr>
        <p:blipFill>
          <a:blip r:embed="rId1"/>
          <a:stretch/>
        </p:blipFill>
        <p:spPr>
          <a:xfrm>
            <a:off x="11237760" y="138240"/>
            <a:ext cx="837720" cy="765360"/>
          </a:xfrm>
          <a:prstGeom prst="rect">
            <a:avLst/>
          </a:prstGeom>
          <a:ln>
            <a:noFill/>
          </a:ln>
        </p:spPr>
      </p:pic>
      <p:pic>
        <p:nvPicPr>
          <p:cNvPr id="278" name="Picture 10" descr="Câmara Municipal Nova Iguaçu"/>
          <p:cNvPicPr/>
          <p:nvPr/>
        </p:nvPicPr>
        <p:blipFill>
          <a:blip r:embed="rId2"/>
          <a:stretch/>
        </p:blipFill>
        <p:spPr>
          <a:xfrm>
            <a:off x="90360" y="138240"/>
            <a:ext cx="1177920" cy="1142640"/>
          </a:xfrm>
          <a:prstGeom prst="rect">
            <a:avLst/>
          </a:prstGeom>
          <a:ln>
            <a:noFill/>
          </a:ln>
        </p:spPr>
      </p:pic>
      <p:graphicFrame>
        <p:nvGraphicFramePr>
          <p:cNvPr id="279" name="Table 2"/>
          <p:cNvGraphicFramePr/>
          <p:nvPr/>
        </p:nvGraphicFramePr>
        <p:xfrm>
          <a:off x="1855080" y="1750320"/>
          <a:ext cx="8856360" cy="3983760"/>
        </p:xfrm>
        <a:graphic>
          <a:graphicData uri="http://schemas.openxmlformats.org/drawingml/2006/table">
            <a:tbl>
              <a:tblPr/>
              <a:tblGrid>
                <a:gridCol w="2905560"/>
                <a:gridCol w="1751760"/>
                <a:gridCol w="2383560"/>
                <a:gridCol w="1815480"/>
              </a:tblGrid>
              <a:tr h="304920">
                <a:tc gridSpan="2">
                  <a:txBody>
                    <a:bodyPr lIns="68400" rIns="68400" tIns="0" bIns="0" anchor="b">
                      <a:noAutofit/>
                    </a:bodyPr>
                    <a:p>
                      <a:pPr>
                        <a:lnSpc>
                          <a:spcPct val="115000"/>
                        </a:lnSpc>
                      </a:pPr>
                      <a:r>
                        <a:rPr b="1" i="1" lang="pt-BR" sz="2000" spc="-1" strike="noStrike">
                          <a:solidFill>
                            <a:srgbClr val="ffffff"/>
                          </a:solidFill>
                          <a:latin typeface="Calibri Light"/>
                          <a:ea typeface="Times New Roman"/>
                        </a:rPr>
                        <a:t>COMPARATIVO - TRÊS ÚLTIMOS EXERCÍCIOS</a:t>
                      </a:r>
                      <a:endParaRPr b="0" lang="pt-BR" sz="2000" spc="-1" strike="noStrike">
                        <a:latin typeface="Times New Roman"/>
                      </a:endParaRPr>
                    </a:p>
                  </a:txBody>
                  <a:tcPr marL="68400" marR="68400">
                    <a:lnT w="12240">
                      <a:solidFill>
                        <a:srgbClr val="808080"/>
                      </a:solidFill>
                    </a:lnT>
                    <a:lnB w="12240">
                      <a:solidFill>
                        <a:srgbClr val="808080"/>
                      </a:solidFill>
                    </a:lnB>
                    <a:solidFill>
                      <a:srgbClr val="808080"/>
                    </a:solidFill>
                  </a:tcPr>
                </a:tc>
                <a:tc hMerge="1">
                  <a:tcPr marL="90000" marR="90000">
                    <a:solidFill>
                      <a:srgbClr val="729fcf"/>
                    </a:solidFill>
                  </a:tcPr>
                </a:tc>
                <a:tc>
                  <a:txBody>
                    <a:bodyPr lIns="68400" rIns="68400" tIns="0" bIns="0" anchor="b">
                      <a:noAutofit/>
                    </a:bodyPr>
                    <a:p>
                      <a:pPr>
                        <a:lnSpc>
                          <a:spcPct val="115000"/>
                        </a:lnSpc>
                      </a:pPr>
                      <a:r>
                        <a:rPr b="0" lang="pt-BR" sz="2000" spc="-1" strike="noStrike">
                          <a:solidFill>
                            <a:srgbClr val="ffffff"/>
                          </a:solidFill>
                          <a:latin typeface="Calibri Light"/>
                          <a:ea typeface="Times New Roman"/>
                        </a:rPr>
                        <a:t> </a:t>
                      </a:r>
                      <a:endParaRPr b="0" lang="pt-BR" sz="2000" spc="-1" strike="noStrike">
                        <a:latin typeface="Times New Roman"/>
                      </a:endParaRPr>
                    </a:p>
                  </a:txBody>
                  <a:tcPr marL="68400" marR="68400">
                    <a:lnT w="12240">
                      <a:solidFill>
                        <a:srgbClr val="808080"/>
                      </a:solidFill>
                    </a:lnT>
                    <a:lnB w="12240">
                      <a:solidFill>
                        <a:srgbClr val="808080"/>
                      </a:solidFill>
                    </a:lnB>
                    <a:solidFill>
                      <a:srgbClr val="808080"/>
                    </a:solidFill>
                  </a:tcPr>
                </a:tc>
                <a:tc>
                  <a:txBody>
                    <a:bodyPr lIns="68400" rIns="68400" tIns="0" bIns="0" anchor="b">
                      <a:noAutofit/>
                    </a:bodyPr>
                    <a:p>
                      <a:pPr>
                        <a:lnSpc>
                          <a:spcPct val="115000"/>
                        </a:lnSpc>
                      </a:pPr>
                      <a:r>
                        <a:rPr b="0" lang="pt-BR" sz="2000" spc="-1" strike="noStrike">
                          <a:solidFill>
                            <a:srgbClr val="ffffff"/>
                          </a:solidFill>
                          <a:latin typeface="Calibri Light"/>
                          <a:ea typeface="Times New Roman"/>
                        </a:rPr>
                        <a:t> </a:t>
                      </a:r>
                      <a:endParaRPr b="0" lang="pt-BR" sz="2000" spc="-1" strike="noStrike">
                        <a:latin typeface="Times New Roman"/>
                      </a:endParaRPr>
                    </a:p>
                  </a:txBody>
                  <a:tcPr marL="68400" marR="68400">
                    <a:lnT w="12240">
                      <a:solidFill>
                        <a:srgbClr val="808080"/>
                      </a:solidFill>
                    </a:lnT>
                    <a:lnB w="12240">
                      <a:solidFill>
                        <a:srgbClr val="808080"/>
                      </a:solidFill>
                    </a:lnB>
                    <a:solidFill>
                      <a:srgbClr val="808080"/>
                    </a:solidFill>
                  </a:tcPr>
                </a:tc>
              </a:tr>
              <a:tr h="321480">
                <a:tc>
                  <a:tcPr marL="68400" marR="68400">
                    <a:lnT w="12240">
                      <a:solidFill>
                        <a:srgbClr val="808080"/>
                      </a:solidFill>
                    </a:lnT>
                    <a:noFill/>
                  </a:tcPr>
                </a:tc>
                <a:tc>
                  <a:txBody>
                    <a:bodyPr lIns="68400" rIns="68400" tIns="0" bIns="0" anchor="b">
                      <a:noAutofit/>
                    </a:bodyPr>
                    <a:p>
                      <a:pPr algn="ctr">
                        <a:lnSpc>
                          <a:spcPct val="115000"/>
                        </a:lnSpc>
                      </a:pPr>
                      <a:r>
                        <a:rPr b="1" lang="pt-BR" sz="2000" spc="-1" strike="noStrike">
                          <a:solidFill>
                            <a:srgbClr val="17365d"/>
                          </a:solidFill>
                          <a:latin typeface="Calibri Light"/>
                          <a:ea typeface="Times New Roman"/>
                        </a:rPr>
                        <a:t>2017</a:t>
                      </a:r>
                      <a:endParaRPr b="0" lang="pt-BR" sz="2000" spc="-1" strike="noStrike">
                        <a:latin typeface="Times New Roman"/>
                      </a:endParaRPr>
                    </a:p>
                  </a:txBody>
                  <a:tcPr marL="68400" marR="68400">
                    <a:lnT w="12240">
                      <a:solidFill>
                        <a:srgbClr val="808080"/>
                      </a:solidFill>
                    </a:lnT>
                    <a:solidFill>
                      <a:srgbClr val="ffffff"/>
                    </a:solidFill>
                  </a:tcPr>
                </a:tc>
                <a:tc>
                  <a:txBody>
                    <a:bodyPr lIns="68400" rIns="68400" tIns="0" bIns="0" anchor="b">
                      <a:noAutofit/>
                    </a:bodyPr>
                    <a:p>
                      <a:pPr algn="ctr">
                        <a:lnSpc>
                          <a:spcPct val="115000"/>
                        </a:lnSpc>
                      </a:pPr>
                      <a:r>
                        <a:rPr b="1" lang="pt-BR" sz="2000" spc="-1" strike="noStrike">
                          <a:solidFill>
                            <a:srgbClr val="17365d"/>
                          </a:solidFill>
                          <a:latin typeface="Calibri Light"/>
                          <a:ea typeface="Times New Roman"/>
                        </a:rPr>
                        <a:t>2018</a:t>
                      </a:r>
                      <a:endParaRPr b="0" lang="pt-BR" sz="2000" spc="-1" strike="noStrike">
                        <a:latin typeface="Times New Roman"/>
                      </a:endParaRPr>
                    </a:p>
                  </a:txBody>
                  <a:tcPr marL="68400" marR="68400">
                    <a:lnT w="12240">
                      <a:solidFill>
                        <a:srgbClr val="808080"/>
                      </a:solidFill>
                    </a:lnT>
                    <a:solidFill>
                      <a:srgbClr val="ffffff"/>
                    </a:solidFill>
                  </a:tcPr>
                </a:tc>
                <a:tc>
                  <a:txBody>
                    <a:bodyPr lIns="68400" rIns="68400" tIns="0" bIns="0" anchor="b">
                      <a:noAutofit/>
                    </a:bodyPr>
                    <a:p>
                      <a:pPr algn="ctr">
                        <a:lnSpc>
                          <a:spcPct val="115000"/>
                        </a:lnSpc>
                      </a:pPr>
                      <a:r>
                        <a:rPr b="1" lang="pt-BR" sz="2000" spc="-1" strike="noStrike">
                          <a:solidFill>
                            <a:srgbClr val="17365d"/>
                          </a:solidFill>
                          <a:latin typeface="Calibri Light"/>
                          <a:ea typeface="Times New Roman"/>
                        </a:rPr>
                        <a:t>2019</a:t>
                      </a:r>
                      <a:endParaRPr b="0" lang="pt-BR" sz="2000" spc="-1" strike="noStrike">
                        <a:latin typeface="Times New Roman"/>
                      </a:endParaRPr>
                    </a:p>
                  </a:txBody>
                  <a:tcPr marL="68400" marR="68400">
                    <a:lnT w="12240">
                      <a:solidFill>
                        <a:srgbClr val="808080"/>
                      </a:solidFill>
                    </a:lnT>
                    <a:solidFill>
                      <a:srgbClr val="ffffff"/>
                    </a:solidFill>
                  </a:tcPr>
                </a:tc>
              </a:tr>
              <a:tr h="304920">
                <a:tc>
                  <a:txBody>
                    <a:bodyPr lIns="68400" rIns="68400" tIns="0" bIns="0" anchor="ctr">
                      <a:noAutofit/>
                    </a:bodyPr>
                    <a:p>
                      <a:pPr algn="ctr">
                        <a:lnSpc>
                          <a:spcPct val="115000"/>
                        </a:lnSpc>
                      </a:pPr>
                      <a:r>
                        <a:rPr b="0" lang="pt-BR" sz="2000" spc="-1" strike="noStrike">
                          <a:solidFill>
                            <a:srgbClr val="000000"/>
                          </a:solidFill>
                          <a:latin typeface="Calibri Light"/>
                          <a:ea typeface="Times New Roman"/>
                        </a:rPr>
                        <a:t> </a:t>
                      </a:r>
                      <a:endParaRPr b="0" lang="pt-BR" sz="2000" spc="-1" strike="noStrike">
                        <a:latin typeface="Times New Roman"/>
                      </a:endParaRPr>
                    </a:p>
                  </a:txBody>
                  <a:tcPr marL="68400" marR="68400">
                    <a:lnB w="18720">
                      <a:solidFill>
                        <a:srgbClr val="bfbfbf"/>
                      </a:solidFill>
                    </a:lnB>
                    <a:noFill/>
                  </a:tcPr>
                </a:tc>
                <a:tc>
                  <a:txBody>
                    <a:bodyPr lIns="68400" rIns="68400" tIns="0" bIns="0" anchor="ctr">
                      <a:noAutofit/>
                    </a:bodyPr>
                    <a:p>
                      <a:pPr algn="ctr">
                        <a:lnSpc>
                          <a:spcPct val="115000"/>
                        </a:lnSpc>
                      </a:pPr>
                      <a:r>
                        <a:rPr b="0" lang="pt-BR" sz="2000" spc="-1" strike="noStrike">
                          <a:solidFill>
                            <a:srgbClr val="000000"/>
                          </a:solidFill>
                          <a:latin typeface="Calibri Light"/>
                          <a:ea typeface="Times New Roman"/>
                        </a:rPr>
                        <a:t>-</a:t>
                      </a:r>
                      <a:endParaRPr b="0" lang="pt-BR" sz="2000" spc="-1" strike="noStrike">
                        <a:latin typeface="Times New Roman"/>
                      </a:endParaRPr>
                    </a:p>
                  </a:txBody>
                  <a:tcPr marL="68400" marR="68400">
                    <a:lnB w="18720">
                      <a:solidFill>
                        <a:srgbClr val="bfbfbf"/>
                      </a:solidFill>
                    </a:lnB>
                    <a:noFill/>
                  </a:tcPr>
                </a:tc>
                <a:tc>
                  <a:txBody>
                    <a:bodyPr lIns="68400" rIns="68400" tIns="0" bIns="0" anchor="ctr">
                      <a:noAutofit/>
                    </a:bodyPr>
                    <a:p>
                      <a:pPr algn="ctr">
                        <a:lnSpc>
                          <a:spcPct val="115000"/>
                        </a:lnSpc>
                      </a:pPr>
                      <a:r>
                        <a:rPr b="0" lang="pt-BR" sz="2000" spc="-1" strike="noStrike">
                          <a:solidFill>
                            <a:srgbClr val="000000"/>
                          </a:solidFill>
                          <a:latin typeface="Calibri Light"/>
                          <a:ea typeface="Times New Roman"/>
                        </a:rPr>
                        <a:t>-</a:t>
                      </a:r>
                      <a:endParaRPr b="0" lang="pt-BR" sz="2000" spc="-1" strike="noStrike">
                        <a:latin typeface="Times New Roman"/>
                      </a:endParaRPr>
                    </a:p>
                  </a:txBody>
                  <a:tcPr marL="68400" marR="68400">
                    <a:lnB w="18720">
                      <a:solidFill>
                        <a:srgbClr val="bfbfbf"/>
                      </a:solidFill>
                    </a:lnB>
                    <a:noFill/>
                  </a:tcPr>
                </a:tc>
                <a:tc>
                  <a:txBody>
                    <a:bodyPr lIns="68400" rIns="68400" tIns="0" bIns="0" anchor="ctr">
                      <a:noAutofit/>
                    </a:bodyPr>
                    <a:p>
                      <a:pPr algn="ctr">
                        <a:lnSpc>
                          <a:spcPct val="115000"/>
                        </a:lnSpc>
                      </a:pPr>
                      <a:r>
                        <a:rPr b="0" lang="pt-BR" sz="2000" spc="-1" strike="noStrike">
                          <a:solidFill>
                            <a:srgbClr val="000000"/>
                          </a:solidFill>
                          <a:latin typeface="Calibri Light"/>
                          <a:ea typeface="Times New Roman"/>
                        </a:rPr>
                        <a:t>-</a:t>
                      </a:r>
                      <a:endParaRPr b="0" lang="pt-BR" sz="2000" spc="-1" strike="noStrike">
                        <a:latin typeface="Times New Roman"/>
                      </a:endParaRPr>
                    </a:p>
                  </a:txBody>
                  <a:tcPr marL="68400" marR="68400">
                    <a:lnB w="18720">
                      <a:solidFill>
                        <a:srgbClr val="bfbfbf"/>
                      </a:solidFill>
                    </a:lnB>
                    <a:noFill/>
                  </a:tcPr>
                </a:tc>
              </a:tr>
              <a:tr h="304920">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Ativos</a:t>
                      </a:r>
                      <a:endParaRPr b="0" lang="pt-BR" sz="2000" spc="-1" strike="noStrike">
                        <a:latin typeface="Times New Roman"/>
                      </a:endParaRPr>
                    </a:p>
                  </a:txBody>
                  <a:tcPr marL="68400" marR="68400">
                    <a:lnT w="18720">
                      <a:solidFill>
                        <a:srgbClr val="bfbfbf"/>
                      </a:solidFill>
                    </a:lnT>
                    <a:lnB w="12240">
                      <a:solidFill>
                        <a:srgbClr val="d9d9d9"/>
                      </a:solidFill>
                    </a:lnB>
                    <a:solidFill>
                      <a:srgbClr val="ffffff"/>
                    </a:solidFill>
                  </a:tcPr>
                </a:tc>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8738</a:t>
                      </a:r>
                      <a:endParaRPr b="0" lang="pt-BR" sz="2000" spc="-1" strike="noStrike">
                        <a:latin typeface="Times New Roman"/>
                      </a:endParaRPr>
                    </a:p>
                  </a:txBody>
                  <a:tcPr marL="68400" marR="68400">
                    <a:lnT w="18720">
                      <a:solidFill>
                        <a:srgbClr val="bfbfbf"/>
                      </a:solidFill>
                    </a:lnT>
                    <a:lnB w="12240">
                      <a:solidFill>
                        <a:srgbClr val="d9d9d9"/>
                      </a:solidFill>
                    </a:lnB>
                    <a:solidFill>
                      <a:srgbClr val="ffffff"/>
                    </a:solidFill>
                  </a:tcPr>
                </a:tc>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8486</a:t>
                      </a:r>
                      <a:endParaRPr b="0" lang="pt-BR" sz="2000" spc="-1" strike="noStrike">
                        <a:latin typeface="Times New Roman"/>
                      </a:endParaRPr>
                    </a:p>
                  </a:txBody>
                  <a:tcPr marL="68400" marR="68400">
                    <a:lnT w="18720">
                      <a:solidFill>
                        <a:srgbClr val="bfbfbf"/>
                      </a:solidFill>
                    </a:lnT>
                    <a:lnB w="12240">
                      <a:solidFill>
                        <a:srgbClr val="d9d9d9"/>
                      </a:solidFill>
                    </a:lnB>
                    <a:solidFill>
                      <a:srgbClr val="ffffff"/>
                    </a:solidFill>
                  </a:tcPr>
                </a:tc>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8234</a:t>
                      </a:r>
                      <a:endParaRPr b="0" lang="pt-BR" sz="2000" spc="-1" strike="noStrike">
                        <a:latin typeface="Times New Roman"/>
                      </a:endParaRPr>
                    </a:p>
                  </a:txBody>
                  <a:tcPr marL="68400" marR="68400">
                    <a:lnT w="18720">
                      <a:solidFill>
                        <a:srgbClr val="bfbfbf"/>
                      </a:solidFill>
                    </a:lnT>
                    <a:lnB w="12240">
                      <a:solidFill>
                        <a:srgbClr val="d9d9d9"/>
                      </a:solidFill>
                    </a:lnB>
                    <a:solidFill>
                      <a:srgbClr val="ffffff"/>
                    </a:solidFill>
                  </a:tcPr>
                </a:tc>
              </a:tr>
              <a:tr h="304920">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Aposentados</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3251</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3340</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3378</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r>
              <a:tr h="304920">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Pensionistas</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835</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875</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901</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r>
              <a:tr h="304920">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Média Sal. Ativos</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2.510,85</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2.551,51</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2.586,09</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r>
              <a:tr h="304920">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Média Prov. Inativos</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3.200,75</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3.235,02</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3.167,70</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r>
              <a:tr h="304920">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Média Pensões</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2.498,75</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2.652,27</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2.920,70</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r>
              <a:tr h="304920">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Id. Méd.Ativos</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44,56</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45,21</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45,37</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r>
              <a:tr h="304920">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Id.Méd.Aposentados</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69,22</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68,97</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69,12</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r>
              <a:tr h="304920">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Id.Média Pensionistas</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64,22</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64,32</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64,55</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r>
              <a:tr h="308160">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Id. Proj.Aposentadoria</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57,94</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53,65</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c>
                  <a:txBody>
                    <a:bodyPr lIns="68400" rIns="68400" tIns="0" bIns="0" anchor="ctr">
                      <a:noAutofit/>
                    </a:bodyPr>
                    <a:p>
                      <a:pPr algn="r">
                        <a:lnSpc>
                          <a:spcPct val="115000"/>
                        </a:lnSpc>
                      </a:pPr>
                      <a:r>
                        <a:rPr b="0" i="1" lang="pt-BR" sz="2000" spc="-1" strike="noStrike">
                          <a:solidFill>
                            <a:srgbClr val="000000"/>
                          </a:solidFill>
                          <a:latin typeface="Calibri Light"/>
                          <a:ea typeface="Times New Roman"/>
                        </a:rPr>
                        <a:t>55,50</a:t>
                      </a:r>
                      <a:endParaRPr b="0" lang="pt-BR" sz="2000" spc="-1" strike="noStrike">
                        <a:latin typeface="Times New Roman"/>
                      </a:endParaRPr>
                    </a:p>
                  </a:txBody>
                  <a:tcPr marL="68400" marR="68400">
                    <a:lnT w="12240">
                      <a:solidFill>
                        <a:srgbClr val="d9d9d9"/>
                      </a:solidFill>
                    </a:lnT>
                    <a:lnB w="12240">
                      <a:solidFill>
                        <a:srgbClr val="d9d9d9"/>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TextShape 1"/>
          <p:cNvSpPr txBox="1"/>
          <p:nvPr/>
        </p:nvSpPr>
        <p:spPr>
          <a:xfrm>
            <a:off x="976320" y="63360"/>
            <a:ext cx="10515240" cy="1325160"/>
          </a:xfrm>
          <a:prstGeom prst="rect">
            <a:avLst/>
          </a:prstGeom>
          <a:noFill/>
          <a:ln>
            <a:noFill/>
          </a:ln>
        </p:spPr>
        <p:txBody>
          <a:bodyPr anchor="ctr">
            <a:noAutofit/>
          </a:bodyPr>
          <a:p>
            <a:pPr algn="ctr">
              <a:lnSpc>
                <a:spcPct val="90000"/>
              </a:lnSpc>
            </a:pPr>
            <a:r>
              <a:rPr b="1" lang="pt-BR" sz="4400" spc="-1" strike="noStrike">
                <a:solidFill>
                  <a:srgbClr val="000000"/>
                </a:solidFill>
                <a:latin typeface="Calibri Light"/>
              </a:rPr>
              <a:t>Quadro </a:t>
            </a:r>
            <a:r>
              <a:rPr b="1" lang="pt-BR" sz="4400" spc="-1" strike="noStrike">
                <a:solidFill>
                  <a:srgbClr val="000000"/>
                </a:solidFill>
                <a:latin typeface="Calibri Light"/>
              </a:rPr>
              <a:t>	</a:t>
            </a:r>
            <a:r>
              <a:rPr b="1" lang="pt-BR" sz="4400" spc="-1" strike="noStrike">
                <a:solidFill>
                  <a:srgbClr val="000000"/>
                </a:solidFill>
                <a:latin typeface="Calibri Light"/>
              </a:rPr>
              <a:t>Estatístico</a:t>
            </a:r>
            <a:endParaRPr b="0" lang="pt-BR" sz="4400" spc="-1" strike="noStrike">
              <a:solidFill>
                <a:srgbClr val="000000"/>
              </a:solidFill>
              <a:latin typeface="Calibri"/>
            </a:endParaRPr>
          </a:p>
        </p:txBody>
      </p:sp>
      <p:pic>
        <p:nvPicPr>
          <p:cNvPr id="281" name="Imagem 3" descr=""/>
          <p:cNvPicPr/>
          <p:nvPr/>
        </p:nvPicPr>
        <p:blipFill>
          <a:blip r:embed="rId1"/>
          <a:stretch/>
        </p:blipFill>
        <p:spPr>
          <a:xfrm>
            <a:off x="11237760" y="138240"/>
            <a:ext cx="837720" cy="765360"/>
          </a:xfrm>
          <a:prstGeom prst="rect">
            <a:avLst/>
          </a:prstGeom>
          <a:ln>
            <a:noFill/>
          </a:ln>
        </p:spPr>
      </p:pic>
      <p:pic>
        <p:nvPicPr>
          <p:cNvPr id="282" name="Picture 10" descr="Câmara Municipal Nova Iguaçu"/>
          <p:cNvPicPr/>
          <p:nvPr/>
        </p:nvPicPr>
        <p:blipFill>
          <a:blip r:embed="rId2"/>
          <a:stretch/>
        </p:blipFill>
        <p:spPr>
          <a:xfrm>
            <a:off x="90360" y="138240"/>
            <a:ext cx="1177920" cy="1142640"/>
          </a:xfrm>
          <a:prstGeom prst="rect">
            <a:avLst/>
          </a:prstGeom>
          <a:ln>
            <a:noFill/>
          </a:ln>
        </p:spPr>
      </p:pic>
      <p:graphicFrame>
        <p:nvGraphicFramePr>
          <p:cNvPr id="283" name="Table 2"/>
          <p:cNvGraphicFramePr/>
          <p:nvPr/>
        </p:nvGraphicFramePr>
        <p:xfrm>
          <a:off x="1593720" y="1580760"/>
          <a:ext cx="8960760" cy="4715280"/>
        </p:xfrm>
        <a:graphic>
          <a:graphicData uri="http://schemas.openxmlformats.org/drawingml/2006/table">
            <a:tbl>
              <a:tblPr/>
              <a:tblGrid>
                <a:gridCol w="2970000"/>
                <a:gridCol w="1996920"/>
                <a:gridCol w="1996920"/>
                <a:gridCol w="1996920"/>
              </a:tblGrid>
              <a:tr h="329040">
                <a:tc>
                  <a:txBody>
                    <a:bodyPr lIns="68400" rIns="68400" tIns="0" bIns="0" anchor="ctr">
                      <a:noAutofit/>
                    </a:bodyPr>
                    <a:p>
                      <a:pPr>
                        <a:lnSpc>
                          <a:spcPct val="115000"/>
                        </a:lnSpc>
                      </a:pPr>
                      <a:r>
                        <a:rPr b="1" lang="pt-BR" sz="1500" spc="-1" strike="noStrike">
                          <a:solidFill>
                            <a:srgbClr val="17365d"/>
                          </a:solidFill>
                          <a:latin typeface="Calibri Light"/>
                          <a:ea typeface="Times New Roman"/>
                        </a:rPr>
                        <a:t> </a:t>
                      </a:r>
                      <a:endParaRPr b="0" lang="pt-BR" sz="1500" spc="-1" strike="noStrike">
                        <a:latin typeface="Times New Roman"/>
                      </a:endParaRPr>
                    </a:p>
                  </a:txBody>
                  <a:tcPr marL="68400" marR="68400">
                    <a:solidFill>
                      <a:srgbClr val="ffffff"/>
                    </a:solidFill>
                  </a:tcPr>
                </a:tc>
                <a:tc>
                  <a:txBody>
                    <a:bodyPr lIns="68400" rIns="68400" tIns="0" bIns="0" anchor="ctr">
                      <a:noAutofit/>
                    </a:bodyPr>
                    <a:p>
                      <a:pPr algn="ctr">
                        <a:lnSpc>
                          <a:spcPct val="115000"/>
                        </a:lnSpc>
                      </a:pPr>
                      <a:r>
                        <a:rPr b="1" lang="pt-BR" sz="1500" spc="-1" strike="noStrike">
                          <a:solidFill>
                            <a:srgbClr val="ffffff"/>
                          </a:solidFill>
                          <a:latin typeface="Calibri Light"/>
                          <a:ea typeface="Times New Roman"/>
                        </a:rPr>
                        <a:t>2017</a:t>
                      </a:r>
                      <a:endParaRPr b="0" lang="pt-BR" sz="1500" spc="-1" strike="noStrike">
                        <a:latin typeface="Times New Roman"/>
                      </a:endParaRPr>
                    </a:p>
                  </a:txBody>
                  <a:tcPr marL="68400" marR="68400">
                    <a:lnR w="18720">
                      <a:solidFill>
                        <a:srgbClr val="ffffff"/>
                      </a:solidFill>
                    </a:lnR>
                    <a:lnT w="18720">
                      <a:solidFill>
                        <a:srgbClr val="ffffff"/>
                      </a:solidFill>
                    </a:lnT>
                    <a:lnB w="18720">
                      <a:solidFill>
                        <a:srgbClr val="ffffff"/>
                      </a:solidFill>
                    </a:lnB>
                    <a:solidFill>
                      <a:srgbClr val="595959"/>
                    </a:solidFill>
                  </a:tcPr>
                </a:tc>
                <a:tc>
                  <a:txBody>
                    <a:bodyPr lIns="68400" rIns="68400" tIns="0" bIns="0" anchor="ctr">
                      <a:noAutofit/>
                    </a:bodyPr>
                    <a:p>
                      <a:pPr algn="ctr">
                        <a:lnSpc>
                          <a:spcPct val="115000"/>
                        </a:lnSpc>
                      </a:pPr>
                      <a:r>
                        <a:rPr b="1" lang="pt-BR" sz="1500" spc="-1" strike="noStrike">
                          <a:solidFill>
                            <a:srgbClr val="ffffff"/>
                          </a:solidFill>
                          <a:latin typeface="Calibri Light"/>
                          <a:ea typeface="Times New Roman"/>
                        </a:rPr>
                        <a:t>2018</a:t>
                      </a:r>
                      <a:endParaRPr b="0" lang="pt-BR" sz="1500" spc="-1" strike="noStrike">
                        <a:latin typeface="Times New Roman"/>
                      </a:endParaRPr>
                    </a:p>
                  </a:txBody>
                  <a:tcPr marL="68400" marR="68400">
                    <a:lnL w="18720">
                      <a:solidFill>
                        <a:srgbClr val="ffffff"/>
                      </a:solidFill>
                    </a:lnL>
                    <a:lnR w="18720">
                      <a:solidFill>
                        <a:srgbClr val="ffffff"/>
                      </a:solidFill>
                    </a:lnR>
                    <a:lnT w="18720">
                      <a:solidFill>
                        <a:srgbClr val="ffffff"/>
                      </a:solidFill>
                    </a:lnT>
                    <a:lnB w="18720">
                      <a:solidFill>
                        <a:srgbClr val="ffffff"/>
                      </a:solidFill>
                    </a:lnB>
                    <a:solidFill>
                      <a:srgbClr val="595959"/>
                    </a:solidFill>
                  </a:tcPr>
                </a:tc>
                <a:tc>
                  <a:txBody>
                    <a:bodyPr lIns="68400" rIns="68400" tIns="0" bIns="0" anchor="ctr">
                      <a:noAutofit/>
                    </a:bodyPr>
                    <a:p>
                      <a:pPr algn="ctr">
                        <a:lnSpc>
                          <a:spcPct val="115000"/>
                        </a:lnSpc>
                      </a:pPr>
                      <a:r>
                        <a:rPr b="1" lang="pt-BR" sz="1500" spc="-1" strike="noStrike">
                          <a:solidFill>
                            <a:srgbClr val="ffffff"/>
                          </a:solidFill>
                          <a:latin typeface="Calibri Light"/>
                          <a:ea typeface="Times New Roman"/>
                        </a:rPr>
                        <a:t>2019</a:t>
                      </a:r>
                      <a:endParaRPr b="0" lang="pt-BR" sz="1500" spc="-1" strike="noStrike">
                        <a:latin typeface="Times New Roman"/>
                      </a:endParaRPr>
                    </a:p>
                  </a:txBody>
                  <a:tcPr marL="68400" marR="68400">
                    <a:lnL w="18720">
                      <a:solidFill>
                        <a:srgbClr val="ffffff"/>
                      </a:solidFill>
                    </a:lnL>
                    <a:lnR w="18720">
                      <a:solidFill>
                        <a:srgbClr val="ffffff"/>
                      </a:solidFill>
                    </a:lnR>
                    <a:lnT w="18720">
                      <a:solidFill>
                        <a:srgbClr val="ffffff"/>
                      </a:solidFill>
                    </a:lnT>
                    <a:lnB w="18720">
                      <a:solidFill>
                        <a:srgbClr val="ffffff"/>
                      </a:solidFill>
                    </a:lnB>
                    <a:solidFill>
                      <a:srgbClr val="595959"/>
                    </a:solidFill>
                  </a:tcPr>
                </a:tc>
              </a:tr>
              <a:tr h="329040">
                <a:tc>
                  <a:txBody>
                    <a:bodyPr lIns="68400" rIns="68400" tIns="0" bIns="0" anchor="ctr">
                      <a:noAutofit/>
                    </a:bodyPr>
                    <a:p>
                      <a:pPr>
                        <a:lnSpc>
                          <a:spcPct val="115000"/>
                        </a:lnSpc>
                      </a:pPr>
                      <a:r>
                        <a:rPr b="1" lang="pt-BR" sz="1500" spc="-1" strike="noStrike">
                          <a:solidFill>
                            <a:srgbClr val="17365d"/>
                          </a:solidFill>
                          <a:latin typeface="Calibri Light"/>
                          <a:ea typeface="Times New Roman"/>
                        </a:rPr>
                        <a:t>PASSIVOS DO PLANO</a:t>
                      </a:r>
                      <a:endParaRPr b="0" lang="pt-BR" sz="1500" spc="-1" strike="noStrike">
                        <a:latin typeface="Times New Roman"/>
                      </a:endParaRPr>
                    </a:p>
                  </a:txBody>
                  <a:tcPr marL="68400" marR="68400">
                    <a:solidFill>
                      <a:srgbClr val="ffffff"/>
                    </a:solidFill>
                  </a:tcPr>
                </a:tc>
                <a:tc>
                  <a:txBody>
                    <a:bodyPr lIns="68400" rIns="68400" tIns="0" bIns="0" anchor="ctr">
                      <a:noAutofit/>
                    </a:bodyPr>
                    <a:p>
                      <a:pPr algn="ctr">
                        <a:lnSpc>
                          <a:spcPct val="115000"/>
                        </a:lnSpc>
                      </a:pPr>
                      <a:r>
                        <a:rPr b="1" lang="pt-BR" sz="1500" spc="-1" strike="noStrike">
                          <a:solidFill>
                            <a:srgbClr val="ffffff"/>
                          </a:solidFill>
                          <a:latin typeface="Calibri Light"/>
                          <a:ea typeface="Times New Roman"/>
                        </a:rPr>
                        <a:t> </a:t>
                      </a:r>
                      <a:endParaRPr b="0" lang="pt-BR" sz="1500" spc="-1" strike="noStrike">
                        <a:latin typeface="Times New Roman"/>
                      </a:endParaRPr>
                    </a:p>
                  </a:txBody>
                  <a:tcPr marL="68400" marR="68400">
                    <a:lnR w="18720">
                      <a:solidFill>
                        <a:srgbClr val="ffffff"/>
                      </a:solidFill>
                    </a:lnR>
                    <a:lnT w="18720">
                      <a:solidFill>
                        <a:srgbClr val="ffffff"/>
                      </a:solidFill>
                    </a:lnT>
                    <a:solidFill>
                      <a:srgbClr val="ffffff"/>
                    </a:solidFill>
                  </a:tcPr>
                </a:tc>
                <a:tc>
                  <a:txBody>
                    <a:bodyPr lIns="68400" rIns="68400" tIns="0" bIns="0" anchor="ctr">
                      <a:noAutofit/>
                    </a:bodyPr>
                    <a:p>
                      <a:pPr algn="ctr">
                        <a:lnSpc>
                          <a:spcPct val="115000"/>
                        </a:lnSpc>
                      </a:pPr>
                      <a:r>
                        <a:rPr b="1" lang="pt-BR" sz="1500" spc="-1" strike="noStrike">
                          <a:solidFill>
                            <a:srgbClr val="ffffff"/>
                          </a:solidFill>
                          <a:latin typeface="Calibri Light"/>
                          <a:ea typeface="Times New Roman"/>
                        </a:rPr>
                        <a:t> </a:t>
                      </a:r>
                      <a:endParaRPr b="0" lang="pt-BR" sz="1500" spc="-1" strike="noStrike">
                        <a:latin typeface="Times New Roman"/>
                      </a:endParaRPr>
                    </a:p>
                  </a:txBody>
                  <a:tcPr marL="68400" marR="68400">
                    <a:lnL w="18720">
                      <a:solidFill>
                        <a:srgbClr val="ffffff"/>
                      </a:solidFill>
                    </a:lnL>
                    <a:lnR w="18720">
                      <a:solidFill>
                        <a:srgbClr val="ffffff"/>
                      </a:solidFill>
                    </a:lnR>
                    <a:lnT w="18720">
                      <a:solidFill>
                        <a:srgbClr val="ffffff"/>
                      </a:solidFill>
                    </a:lnT>
                    <a:solidFill>
                      <a:srgbClr val="ffffff"/>
                    </a:solidFill>
                  </a:tcPr>
                </a:tc>
                <a:tc>
                  <a:txBody>
                    <a:bodyPr lIns="68400" rIns="68400" tIns="0" bIns="0" anchor="ctr">
                      <a:noAutofit/>
                    </a:bodyPr>
                    <a:p>
                      <a:pPr algn="ctr">
                        <a:lnSpc>
                          <a:spcPct val="115000"/>
                        </a:lnSpc>
                      </a:pPr>
                      <a:r>
                        <a:rPr b="1" lang="pt-BR" sz="1500" spc="-1" strike="noStrike">
                          <a:solidFill>
                            <a:srgbClr val="ffffff"/>
                          </a:solidFill>
                          <a:latin typeface="Calibri Light"/>
                          <a:ea typeface="Times New Roman"/>
                        </a:rPr>
                        <a:t> </a:t>
                      </a:r>
                      <a:endParaRPr b="0" lang="pt-BR" sz="1500" spc="-1" strike="noStrike">
                        <a:latin typeface="Times New Roman"/>
                      </a:endParaRPr>
                    </a:p>
                  </a:txBody>
                  <a:tcPr marL="68400" marR="68400">
                    <a:lnL w="18720">
                      <a:solidFill>
                        <a:srgbClr val="ffffff"/>
                      </a:solidFill>
                    </a:lnL>
                    <a:lnR w="18720">
                      <a:solidFill>
                        <a:srgbClr val="ffffff"/>
                      </a:solidFill>
                    </a:lnR>
                    <a:lnT w="18720">
                      <a:solidFill>
                        <a:srgbClr val="ffffff"/>
                      </a:solidFill>
                    </a:lnT>
                    <a:solidFill>
                      <a:srgbClr val="ffffff"/>
                    </a:solidFill>
                  </a:tcPr>
                </a:tc>
              </a:tr>
              <a:tr h="329040">
                <a:tc>
                  <a:txBody>
                    <a:bodyPr lIns="68400" rIns="68400" tIns="0" bIns="0" anchor="ctr">
                      <a:noAutofit/>
                    </a:bodyPr>
                    <a:p>
                      <a:pPr algn="ctr">
                        <a:lnSpc>
                          <a:spcPct val="115000"/>
                        </a:lnSpc>
                      </a:pPr>
                      <a:r>
                        <a:rPr b="0" lang="pt-BR" sz="1500" spc="-1" strike="noStrike">
                          <a:solidFill>
                            <a:srgbClr val="000000"/>
                          </a:solidFill>
                          <a:latin typeface="Calibri Light"/>
                          <a:ea typeface="Times New Roman"/>
                        </a:rPr>
                        <a:t>Provisão para benefícios à conceder</a:t>
                      </a:r>
                      <a:endParaRPr b="0" lang="pt-BR" sz="1500" spc="-1" strike="noStrike">
                        <a:latin typeface="Times New Roman"/>
                      </a:endParaRPr>
                    </a:p>
                  </a:txBody>
                  <a:tcPr marL="68400" marR="68400">
                    <a:lnB w="28080">
                      <a:solidFill>
                        <a:srgbClr val="bfbfbf"/>
                      </a:solidFill>
                    </a:lnB>
                    <a:noFill/>
                  </a:tcPr>
                </a:tc>
                <a:tc>
                  <a:txBody>
                    <a:bodyPr lIns="68400" rIns="68400" tIns="0" bIns="0" anchor="ctr">
                      <a:noAutofit/>
                    </a:bodyPr>
                    <a:p>
                      <a:pPr algn="ctr">
                        <a:lnSpc>
                          <a:spcPct val="115000"/>
                        </a:lnSpc>
                      </a:pPr>
                      <a:r>
                        <a:rPr b="1" lang="pt-BR" sz="1500" spc="-1" strike="noStrike">
                          <a:solidFill>
                            <a:srgbClr val="000000"/>
                          </a:solidFill>
                          <a:latin typeface="Calibri Light"/>
                          <a:ea typeface="Times New Roman"/>
                        </a:rPr>
                        <a:t>759.326.949,74</a:t>
                      </a:r>
                      <a:endParaRPr b="0" lang="pt-BR" sz="1500" spc="-1" strike="noStrike">
                        <a:latin typeface="Times New Roman"/>
                      </a:endParaRPr>
                    </a:p>
                  </a:txBody>
                  <a:tcPr marL="68400" marR="68400">
                    <a:lnB w="28080">
                      <a:solidFill>
                        <a:srgbClr val="bfbfbf"/>
                      </a:solidFill>
                    </a:lnB>
                    <a:noFill/>
                  </a:tcPr>
                </a:tc>
                <a:tc>
                  <a:txBody>
                    <a:bodyPr lIns="68400" rIns="68400" tIns="0" bIns="0" anchor="ctr">
                      <a:noAutofit/>
                    </a:bodyPr>
                    <a:p>
                      <a:pPr algn="ctr">
                        <a:lnSpc>
                          <a:spcPct val="115000"/>
                        </a:lnSpc>
                      </a:pPr>
                      <a:r>
                        <a:rPr b="1" lang="pt-BR" sz="1500" spc="-1" strike="noStrike">
                          <a:solidFill>
                            <a:srgbClr val="000000"/>
                          </a:solidFill>
                          <a:latin typeface="Calibri Light"/>
                          <a:ea typeface="Times New Roman"/>
                        </a:rPr>
                        <a:t>1.196.558.797,44</a:t>
                      </a:r>
                      <a:endParaRPr b="0" lang="pt-BR" sz="1500" spc="-1" strike="noStrike">
                        <a:latin typeface="Times New Roman"/>
                      </a:endParaRPr>
                    </a:p>
                  </a:txBody>
                  <a:tcPr marL="68400" marR="68400">
                    <a:lnB w="28080">
                      <a:solidFill>
                        <a:srgbClr val="bfbfbf"/>
                      </a:solidFill>
                    </a:lnB>
                    <a:noFill/>
                  </a:tcPr>
                </a:tc>
                <a:tc>
                  <a:txBody>
                    <a:bodyPr lIns="68400" rIns="68400" tIns="0" bIns="0" anchor="ctr">
                      <a:noAutofit/>
                    </a:bodyPr>
                    <a:p>
                      <a:pPr algn="ctr">
                        <a:lnSpc>
                          <a:spcPct val="115000"/>
                        </a:lnSpc>
                      </a:pPr>
                      <a:r>
                        <a:rPr b="1" lang="pt-BR" sz="1500" spc="-1" strike="noStrike">
                          <a:solidFill>
                            <a:srgbClr val="000000"/>
                          </a:solidFill>
                          <a:latin typeface="Calibri Light"/>
                          <a:ea typeface="Times New Roman"/>
                        </a:rPr>
                        <a:t>1.869.792.397,04</a:t>
                      </a:r>
                      <a:endParaRPr b="0" lang="pt-BR" sz="1500" spc="-1" strike="noStrike">
                        <a:latin typeface="Times New Roman"/>
                      </a:endParaRPr>
                    </a:p>
                  </a:txBody>
                  <a:tcPr marL="68400" marR="68400">
                    <a:lnB w="28080">
                      <a:solidFill>
                        <a:srgbClr val="bfbfbf"/>
                      </a:solidFill>
                    </a:lnB>
                    <a:noFill/>
                  </a:tcPr>
                </a:tc>
              </a:tr>
              <a:tr h="329040">
                <a:tc>
                  <a:txBody>
                    <a:bodyPr lIns="68400" rIns="68400" tIns="0" bIns="0" anchor="ctr">
                      <a:noAutofit/>
                    </a:bodyPr>
                    <a:p>
                      <a:pPr algn="r">
                        <a:lnSpc>
                          <a:spcPct val="115000"/>
                        </a:lnSpc>
                      </a:pPr>
                      <a:r>
                        <a:rPr b="0" i="1" lang="pt-BR" sz="1500" spc="-1" strike="noStrike">
                          <a:solidFill>
                            <a:srgbClr val="000000"/>
                          </a:solidFill>
                          <a:latin typeface="Calibri Light"/>
                          <a:ea typeface="Times New Roman"/>
                        </a:rPr>
                        <a:t>Valor atual dos Benefícios Futuros</a:t>
                      </a:r>
                      <a:endParaRPr b="0" lang="pt-BR" sz="1500" spc="-1" strike="noStrike">
                        <a:latin typeface="Times New Roman"/>
                      </a:endParaRPr>
                    </a:p>
                  </a:txBody>
                  <a:tcPr marL="68400" marR="68400">
                    <a:lnT w="28080">
                      <a:solidFill>
                        <a:srgbClr val="bfbfbf"/>
                      </a:solidFill>
                    </a:lnT>
                    <a:lnB w="12240">
                      <a:solidFill>
                        <a:srgbClr val="d9d9d9"/>
                      </a:solidFill>
                    </a:lnB>
                    <a:solidFill>
                      <a:srgbClr val="ffffff"/>
                    </a:solidFill>
                  </a:tcPr>
                </a:tc>
                <a:tc>
                  <a:txBody>
                    <a:bodyPr lIns="68400" rIns="68400" tIns="0" bIns="0" anchor="ctr">
                      <a:noAutofit/>
                    </a:bodyPr>
                    <a:p>
                      <a:pPr algn="ctr">
                        <a:lnSpc>
                          <a:spcPct val="115000"/>
                        </a:lnSpc>
                      </a:pPr>
                      <a:r>
                        <a:rPr b="0" lang="pt-BR" sz="1500" spc="-1" strike="noStrike">
                          <a:solidFill>
                            <a:srgbClr val="000000"/>
                          </a:solidFill>
                          <a:latin typeface="Calibri Light"/>
                          <a:ea typeface="Times New Roman"/>
                        </a:rPr>
                        <a:t>1.926.286.205,13</a:t>
                      </a:r>
                      <a:endParaRPr b="0" lang="pt-BR" sz="1500" spc="-1" strike="noStrike">
                        <a:latin typeface="Times New Roman"/>
                      </a:endParaRPr>
                    </a:p>
                  </a:txBody>
                  <a:tcPr marL="68400" marR="68400">
                    <a:lnT w="28080">
                      <a:solidFill>
                        <a:srgbClr val="bfbfbf"/>
                      </a:solidFill>
                    </a:lnT>
                    <a:lnB w="12240">
                      <a:solidFill>
                        <a:srgbClr val="d9d9d9"/>
                      </a:solidFill>
                    </a:lnB>
                    <a:solidFill>
                      <a:srgbClr val="ffffff"/>
                    </a:solidFill>
                  </a:tcPr>
                </a:tc>
                <a:tc>
                  <a:txBody>
                    <a:bodyPr lIns="68400" rIns="68400" tIns="0" bIns="0" anchor="ctr">
                      <a:noAutofit/>
                    </a:bodyPr>
                    <a:p>
                      <a:pPr algn="ctr">
                        <a:lnSpc>
                          <a:spcPct val="115000"/>
                        </a:lnSpc>
                      </a:pPr>
                      <a:r>
                        <a:rPr b="0" lang="pt-BR" sz="1500" spc="-1" strike="noStrike">
                          <a:solidFill>
                            <a:srgbClr val="000000"/>
                          </a:solidFill>
                          <a:latin typeface="Calibri Light"/>
                          <a:ea typeface="Times New Roman"/>
                        </a:rPr>
                        <a:t>1.915.127.321,74</a:t>
                      </a:r>
                      <a:endParaRPr b="0" lang="pt-BR" sz="1500" spc="-1" strike="noStrike">
                        <a:latin typeface="Times New Roman"/>
                      </a:endParaRPr>
                    </a:p>
                  </a:txBody>
                  <a:tcPr marL="68400" marR="68400">
                    <a:lnT w="28080">
                      <a:solidFill>
                        <a:srgbClr val="bfbfbf"/>
                      </a:solidFill>
                    </a:lnT>
                    <a:lnB w="12240">
                      <a:solidFill>
                        <a:srgbClr val="d9d9d9"/>
                      </a:solidFill>
                    </a:lnB>
                    <a:solidFill>
                      <a:srgbClr val="ffffff"/>
                    </a:solidFill>
                  </a:tcPr>
                </a:tc>
                <a:tc>
                  <a:txBody>
                    <a:bodyPr lIns="68400" rIns="68400" tIns="0" bIns="0" anchor="ctr">
                      <a:noAutofit/>
                    </a:bodyPr>
                    <a:p>
                      <a:pPr algn="ctr">
                        <a:lnSpc>
                          <a:spcPct val="115000"/>
                        </a:lnSpc>
                      </a:pPr>
                      <a:r>
                        <a:rPr b="0" lang="pt-BR" sz="1500" spc="-1" strike="noStrike">
                          <a:solidFill>
                            <a:srgbClr val="000000"/>
                          </a:solidFill>
                          <a:latin typeface="Calibri Light"/>
                          <a:ea typeface="Times New Roman"/>
                        </a:rPr>
                        <a:t>2.303.371.633,99</a:t>
                      </a:r>
                      <a:endParaRPr b="0" lang="pt-BR" sz="1500" spc="-1" strike="noStrike">
                        <a:latin typeface="Times New Roman"/>
                      </a:endParaRPr>
                    </a:p>
                  </a:txBody>
                  <a:tcPr marL="68400" marR="68400">
                    <a:lnT w="28080">
                      <a:solidFill>
                        <a:srgbClr val="bfbfbf"/>
                      </a:solidFill>
                    </a:lnT>
                    <a:lnB w="12240">
                      <a:solidFill>
                        <a:srgbClr val="d9d9d9"/>
                      </a:solidFill>
                    </a:lnB>
                    <a:solidFill>
                      <a:srgbClr val="ffffff"/>
                    </a:solidFill>
                  </a:tcPr>
                </a:tc>
              </a:tr>
              <a:tr h="438120">
                <a:tc>
                  <a:txBody>
                    <a:bodyPr lIns="68400" rIns="68400" tIns="0" bIns="0" anchor="ctr">
                      <a:noAutofit/>
                    </a:bodyPr>
                    <a:p>
                      <a:pPr algn="r">
                        <a:lnSpc>
                          <a:spcPct val="115000"/>
                        </a:lnSpc>
                      </a:pPr>
                      <a:r>
                        <a:rPr b="0" i="1" lang="pt-BR" sz="1500" spc="-1" strike="noStrike">
                          <a:solidFill>
                            <a:srgbClr val="000000"/>
                          </a:solidFill>
                          <a:latin typeface="Calibri Light"/>
                          <a:ea typeface="Times New Roman"/>
                        </a:rPr>
                        <a:t>Valor Atual das Contribuições Futuras</a:t>
                      </a:r>
                      <a:endParaRPr b="0" lang="pt-BR" sz="1500" spc="-1" strike="noStrike">
                        <a:latin typeface="Times New Roman"/>
                      </a:endParaRPr>
                    </a:p>
                  </a:txBody>
                  <a:tcPr marL="68400" marR="68400">
                    <a:lnT w="12240">
                      <a:solidFill>
                        <a:srgbClr val="d9d9d9"/>
                      </a:solidFill>
                    </a:lnT>
                    <a:lnB w="12240">
                      <a:solidFill>
                        <a:srgbClr val="d9d9d9"/>
                      </a:solidFill>
                    </a:lnB>
                    <a:solidFill>
                      <a:srgbClr val="ffffff"/>
                    </a:solidFill>
                  </a:tcPr>
                </a:tc>
                <a:tc>
                  <a:txBody>
                    <a:bodyPr lIns="68400" rIns="68400" tIns="0" bIns="0" anchor="ctr">
                      <a:noAutofit/>
                    </a:bodyPr>
                    <a:p>
                      <a:pPr algn="ctr">
                        <a:lnSpc>
                          <a:spcPct val="115000"/>
                        </a:lnSpc>
                      </a:pPr>
                      <a:r>
                        <a:rPr b="0" lang="pt-BR" sz="1500" spc="-1" strike="noStrike">
                          <a:solidFill>
                            <a:srgbClr val="000000"/>
                          </a:solidFill>
                          <a:latin typeface="Calibri Light"/>
                          <a:ea typeface="Times New Roman"/>
                        </a:rPr>
                        <a:t>679.871.332,11</a:t>
                      </a:r>
                      <a:endParaRPr b="0" lang="pt-BR" sz="1500" spc="-1" strike="noStrike">
                        <a:latin typeface="Times New Roman"/>
                      </a:endParaRPr>
                    </a:p>
                  </a:txBody>
                  <a:tcPr marL="68400" marR="68400">
                    <a:lnT w="12240">
                      <a:solidFill>
                        <a:srgbClr val="d9d9d9"/>
                      </a:solidFill>
                    </a:lnT>
                    <a:lnB w="12240">
                      <a:solidFill>
                        <a:srgbClr val="d9d9d9"/>
                      </a:solidFill>
                    </a:lnB>
                    <a:solidFill>
                      <a:srgbClr val="ffffff"/>
                    </a:solidFill>
                  </a:tcPr>
                </a:tc>
                <a:tc>
                  <a:txBody>
                    <a:bodyPr lIns="68400" rIns="68400" tIns="0" bIns="0" anchor="ctr">
                      <a:noAutofit/>
                    </a:bodyPr>
                    <a:p>
                      <a:pPr algn="ctr">
                        <a:lnSpc>
                          <a:spcPct val="115000"/>
                        </a:lnSpc>
                      </a:pPr>
                      <a:r>
                        <a:rPr b="0" lang="pt-BR" sz="1500" spc="-1" strike="noStrike">
                          <a:solidFill>
                            <a:srgbClr val="000000"/>
                          </a:solidFill>
                          <a:latin typeface="Calibri Light"/>
                          <a:ea typeface="Times New Roman"/>
                        </a:rPr>
                        <a:t>718.568.524,30</a:t>
                      </a:r>
                      <a:endParaRPr b="0" lang="pt-BR" sz="1500" spc="-1" strike="noStrike">
                        <a:latin typeface="Times New Roman"/>
                      </a:endParaRPr>
                    </a:p>
                  </a:txBody>
                  <a:tcPr marL="68400" marR="68400">
                    <a:lnT w="12240">
                      <a:solidFill>
                        <a:srgbClr val="d9d9d9"/>
                      </a:solidFill>
                    </a:lnT>
                    <a:lnB w="12240">
                      <a:solidFill>
                        <a:srgbClr val="d9d9d9"/>
                      </a:solidFill>
                    </a:lnB>
                    <a:solidFill>
                      <a:srgbClr val="ffffff"/>
                    </a:solidFill>
                  </a:tcPr>
                </a:tc>
                <a:tc>
                  <a:txBody>
                    <a:bodyPr lIns="68400" rIns="68400" tIns="0" bIns="0" anchor="ctr">
                      <a:noAutofit/>
                    </a:bodyPr>
                    <a:p>
                      <a:pPr algn="ctr">
                        <a:lnSpc>
                          <a:spcPct val="115000"/>
                        </a:lnSpc>
                      </a:pPr>
                      <a:r>
                        <a:rPr b="0" lang="pt-BR" sz="1500" spc="-1" strike="noStrike">
                          <a:solidFill>
                            <a:srgbClr val="000000"/>
                          </a:solidFill>
                          <a:latin typeface="Calibri Light"/>
                          <a:ea typeface="Times New Roman"/>
                        </a:rPr>
                        <a:t>433.579.236,94</a:t>
                      </a:r>
                      <a:endParaRPr b="0" lang="pt-BR" sz="1500" spc="-1" strike="noStrike">
                        <a:latin typeface="Times New Roman"/>
                      </a:endParaRPr>
                    </a:p>
                  </a:txBody>
                  <a:tcPr marL="68400" marR="68400">
                    <a:lnT w="12240">
                      <a:solidFill>
                        <a:srgbClr val="d9d9d9"/>
                      </a:solidFill>
                    </a:lnT>
                    <a:lnB w="12240">
                      <a:solidFill>
                        <a:srgbClr val="d9d9d9"/>
                      </a:solidFill>
                    </a:lnB>
                    <a:solidFill>
                      <a:srgbClr val="ffffff"/>
                    </a:solidFill>
                  </a:tcPr>
                </a:tc>
              </a:tr>
              <a:tr h="329040">
                <a:tc>
                  <a:txBody>
                    <a:bodyPr lIns="68400" rIns="68400" tIns="0" bIns="0" anchor="ctr">
                      <a:noAutofit/>
                    </a:bodyPr>
                    <a:p>
                      <a:pPr algn="ctr">
                        <a:lnSpc>
                          <a:spcPct val="115000"/>
                        </a:lnSpc>
                      </a:pPr>
                      <a:r>
                        <a:rPr b="0" lang="pt-BR" sz="1500" spc="-1" strike="noStrike">
                          <a:solidFill>
                            <a:srgbClr val="000000"/>
                          </a:solidFill>
                          <a:latin typeface="Calibri Light"/>
                          <a:ea typeface="Times New Roman"/>
                        </a:rPr>
                        <a:t>Provisão para benefícios concedidos</a:t>
                      </a:r>
                      <a:endParaRPr b="0" lang="pt-BR" sz="1500" spc="-1" strike="noStrike">
                        <a:latin typeface="Times New Roman"/>
                      </a:endParaRPr>
                    </a:p>
                  </a:txBody>
                  <a:tcPr marL="68400" marR="68400">
                    <a:lnT w="12240">
                      <a:solidFill>
                        <a:srgbClr val="d9d9d9"/>
                      </a:solidFill>
                    </a:lnT>
                    <a:lnB w="28080">
                      <a:solidFill>
                        <a:srgbClr val="bfbfbf"/>
                      </a:solidFill>
                    </a:lnB>
                    <a:noFill/>
                  </a:tcPr>
                </a:tc>
                <a:tc>
                  <a:txBody>
                    <a:bodyPr lIns="68400" rIns="68400" tIns="0" bIns="0" anchor="ctr">
                      <a:noAutofit/>
                    </a:bodyPr>
                    <a:p>
                      <a:pPr algn="ctr">
                        <a:lnSpc>
                          <a:spcPct val="115000"/>
                        </a:lnSpc>
                      </a:pPr>
                      <a:r>
                        <a:rPr b="1" lang="pt-BR" sz="1500" spc="-1" strike="noStrike">
                          <a:solidFill>
                            <a:srgbClr val="000000"/>
                          </a:solidFill>
                          <a:latin typeface="Calibri Light"/>
                          <a:ea typeface="Times New Roman"/>
                        </a:rPr>
                        <a:t>1.586.763.885,06</a:t>
                      </a:r>
                      <a:endParaRPr b="0" lang="pt-BR" sz="1500" spc="-1" strike="noStrike">
                        <a:latin typeface="Times New Roman"/>
                      </a:endParaRPr>
                    </a:p>
                  </a:txBody>
                  <a:tcPr marL="68400" marR="68400">
                    <a:lnT w="12240">
                      <a:solidFill>
                        <a:srgbClr val="d9d9d9"/>
                      </a:solidFill>
                    </a:lnT>
                    <a:lnB w="28080">
                      <a:solidFill>
                        <a:srgbClr val="bfbfbf"/>
                      </a:solidFill>
                    </a:lnB>
                    <a:noFill/>
                  </a:tcPr>
                </a:tc>
                <a:tc>
                  <a:txBody>
                    <a:bodyPr lIns="68400" rIns="68400" tIns="0" bIns="0" anchor="ctr">
                      <a:noAutofit/>
                    </a:bodyPr>
                    <a:p>
                      <a:pPr algn="ctr">
                        <a:lnSpc>
                          <a:spcPct val="115000"/>
                        </a:lnSpc>
                      </a:pPr>
                      <a:r>
                        <a:rPr b="1" lang="pt-BR" sz="1500" spc="-1" strike="noStrike">
                          <a:solidFill>
                            <a:srgbClr val="000000"/>
                          </a:solidFill>
                          <a:latin typeface="Calibri Light"/>
                          <a:ea typeface="Times New Roman"/>
                        </a:rPr>
                        <a:t>1.702.413.765,13</a:t>
                      </a:r>
                      <a:endParaRPr b="0" lang="pt-BR" sz="1500" spc="-1" strike="noStrike">
                        <a:latin typeface="Times New Roman"/>
                      </a:endParaRPr>
                    </a:p>
                  </a:txBody>
                  <a:tcPr marL="68400" marR="68400">
                    <a:lnT w="12240">
                      <a:solidFill>
                        <a:srgbClr val="d9d9d9"/>
                      </a:solidFill>
                    </a:lnT>
                    <a:lnB w="28080">
                      <a:solidFill>
                        <a:srgbClr val="bfbfbf"/>
                      </a:solidFill>
                    </a:lnB>
                    <a:noFill/>
                  </a:tcPr>
                </a:tc>
                <a:tc>
                  <a:txBody>
                    <a:bodyPr lIns="68400" rIns="68400" tIns="0" bIns="0" anchor="ctr">
                      <a:noAutofit/>
                    </a:bodyPr>
                    <a:p>
                      <a:pPr algn="ctr">
                        <a:lnSpc>
                          <a:spcPct val="115000"/>
                        </a:lnSpc>
                      </a:pPr>
                      <a:r>
                        <a:rPr b="1" lang="pt-BR" sz="1500" spc="-1" strike="noStrike">
                          <a:solidFill>
                            <a:srgbClr val="000000"/>
                          </a:solidFill>
                          <a:latin typeface="Calibri Light"/>
                          <a:ea typeface="Times New Roman"/>
                        </a:rPr>
                        <a:t>1.489.353.973,23</a:t>
                      </a:r>
                      <a:endParaRPr b="0" lang="pt-BR" sz="1500" spc="-1" strike="noStrike">
                        <a:latin typeface="Times New Roman"/>
                      </a:endParaRPr>
                    </a:p>
                  </a:txBody>
                  <a:tcPr marL="68400" marR="68400">
                    <a:lnT w="12240">
                      <a:solidFill>
                        <a:srgbClr val="d9d9d9"/>
                      </a:solidFill>
                    </a:lnT>
                    <a:lnB w="28080">
                      <a:solidFill>
                        <a:srgbClr val="bfbfbf"/>
                      </a:solidFill>
                    </a:lnB>
                    <a:noFill/>
                  </a:tcPr>
                </a:tc>
              </a:tr>
              <a:tr h="329040">
                <a:tc>
                  <a:txBody>
                    <a:bodyPr lIns="68400" rIns="68400" tIns="0" bIns="0" anchor="ctr">
                      <a:noAutofit/>
                    </a:bodyPr>
                    <a:p>
                      <a:pPr algn="r">
                        <a:lnSpc>
                          <a:spcPct val="115000"/>
                        </a:lnSpc>
                      </a:pPr>
                      <a:r>
                        <a:rPr b="0" i="1" lang="pt-BR" sz="1500" spc="-1" strike="noStrike">
                          <a:solidFill>
                            <a:srgbClr val="000000"/>
                          </a:solidFill>
                          <a:latin typeface="Calibri Light"/>
                          <a:ea typeface="Times New Roman"/>
                        </a:rPr>
                        <a:t>Valor atual dos Benefícios Futuros</a:t>
                      </a:r>
                      <a:endParaRPr b="0" lang="pt-BR" sz="1500" spc="-1" strike="noStrike">
                        <a:latin typeface="Times New Roman"/>
                      </a:endParaRPr>
                    </a:p>
                  </a:txBody>
                  <a:tcPr marL="68400" marR="68400">
                    <a:lnT w="28080">
                      <a:solidFill>
                        <a:srgbClr val="bfbfbf"/>
                      </a:solidFill>
                    </a:lnT>
                    <a:lnB w="18720">
                      <a:solidFill>
                        <a:srgbClr val="d9d9d9"/>
                      </a:solidFill>
                    </a:lnB>
                    <a:noFill/>
                  </a:tcPr>
                </a:tc>
                <a:tc>
                  <a:txBody>
                    <a:bodyPr lIns="68400" rIns="68400" tIns="0" bIns="0" anchor="ctr">
                      <a:noAutofit/>
                    </a:bodyPr>
                    <a:p>
                      <a:pPr algn="ctr">
                        <a:lnSpc>
                          <a:spcPct val="115000"/>
                        </a:lnSpc>
                      </a:pPr>
                      <a:r>
                        <a:rPr b="0" lang="pt-BR" sz="1500" spc="-1" strike="noStrike">
                          <a:solidFill>
                            <a:srgbClr val="000000"/>
                          </a:solidFill>
                          <a:latin typeface="Calibri Light"/>
                          <a:ea typeface="Times New Roman"/>
                        </a:rPr>
                        <a:t>1.599.056.517,59</a:t>
                      </a:r>
                      <a:endParaRPr b="0" lang="pt-BR" sz="1500" spc="-1" strike="noStrike">
                        <a:latin typeface="Times New Roman"/>
                      </a:endParaRPr>
                    </a:p>
                  </a:txBody>
                  <a:tcPr marL="68400" marR="68400">
                    <a:lnT w="28080">
                      <a:solidFill>
                        <a:srgbClr val="bfbfbf"/>
                      </a:solidFill>
                    </a:lnT>
                    <a:lnB w="18720">
                      <a:solidFill>
                        <a:srgbClr val="d9d9d9"/>
                      </a:solidFill>
                    </a:lnB>
                    <a:noFill/>
                  </a:tcPr>
                </a:tc>
                <a:tc>
                  <a:txBody>
                    <a:bodyPr lIns="68400" rIns="68400" tIns="0" bIns="0" anchor="ctr">
                      <a:noAutofit/>
                    </a:bodyPr>
                    <a:p>
                      <a:pPr algn="ctr">
                        <a:lnSpc>
                          <a:spcPct val="115000"/>
                        </a:lnSpc>
                      </a:pPr>
                      <a:r>
                        <a:rPr b="0" lang="pt-BR" sz="1500" spc="-1" strike="noStrike">
                          <a:solidFill>
                            <a:srgbClr val="000000"/>
                          </a:solidFill>
                          <a:latin typeface="Calibri Light"/>
                          <a:ea typeface="Times New Roman"/>
                        </a:rPr>
                        <a:t>1.717.613.074,82</a:t>
                      </a:r>
                      <a:endParaRPr b="0" lang="pt-BR" sz="1500" spc="-1" strike="noStrike">
                        <a:latin typeface="Times New Roman"/>
                      </a:endParaRPr>
                    </a:p>
                  </a:txBody>
                  <a:tcPr marL="68400" marR="68400">
                    <a:lnT w="28080">
                      <a:solidFill>
                        <a:srgbClr val="bfbfbf"/>
                      </a:solidFill>
                    </a:lnT>
                    <a:lnB w="18720">
                      <a:solidFill>
                        <a:srgbClr val="d9d9d9"/>
                      </a:solidFill>
                    </a:lnB>
                    <a:noFill/>
                  </a:tcPr>
                </a:tc>
                <a:tc>
                  <a:txBody>
                    <a:bodyPr lIns="68400" rIns="68400" tIns="0" bIns="0" anchor="ctr">
                      <a:noAutofit/>
                    </a:bodyPr>
                    <a:p>
                      <a:pPr algn="ctr">
                        <a:lnSpc>
                          <a:spcPct val="115000"/>
                        </a:lnSpc>
                      </a:pPr>
                      <a:r>
                        <a:rPr b="0" lang="pt-BR" sz="1500" spc="-1" strike="noStrike">
                          <a:solidFill>
                            <a:srgbClr val="000000"/>
                          </a:solidFill>
                          <a:latin typeface="Calibri Light"/>
                          <a:ea typeface="Times New Roman"/>
                        </a:rPr>
                        <a:t>1.503.066.691,69</a:t>
                      </a:r>
                      <a:endParaRPr b="0" lang="pt-BR" sz="1500" spc="-1" strike="noStrike">
                        <a:latin typeface="Times New Roman"/>
                      </a:endParaRPr>
                    </a:p>
                  </a:txBody>
                  <a:tcPr marL="68400" marR="68400">
                    <a:lnT w="28080">
                      <a:solidFill>
                        <a:srgbClr val="bfbfbf"/>
                      </a:solidFill>
                    </a:lnT>
                    <a:lnB w="18720">
                      <a:solidFill>
                        <a:srgbClr val="d9d9d9"/>
                      </a:solidFill>
                    </a:lnB>
                    <a:noFill/>
                  </a:tcPr>
                </a:tc>
              </a:tr>
              <a:tr h="329040">
                <a:tc>
                  <a:txBody>
                    <a:bodyPr lIns="68400" rIns="68400" tIns="0" bIns="0" anchor="ctr">
                      <a:noAutofit/>
                    </a:bodyPr>
                    <a:p>
                      <a:pPr algn="r">
                        <a:lnSpc>
                          <a:spcPct val="115000"/>
                        </a:lnSpc>
                      </a:pPr>
                      <a:r>
                        <a:rPr b="0" i="1" lang="pt-BR" sz="1500" spc="-1" strike="noStrike">
                          <a:solidFill>
                            <a:srgbClr val="000000"/>
                          </a:solidFill>
                          <a:latin typeface="Calibri Light"/>
                          <a:ea typeface="Times New Roman"/>
                        </a:rPr>
                        <a:t>Valor atual das contribuições Futuras</a:t>
                      </a:r>
                      <a:endParaRPr b="0" lang="pt-BR" sz="1500" spc="-1" strike="noStrike">
                        <a:latin typeface="Times New Roman"/>
                      </a:endParaRPr>
                    </a:p>
                  </a:txBody>
                  <a:tcPr marL="68400" marR="68400">
                    <a:lnT w="18720">
                      <a:solidFill>
                        <a:srgbClr val="d9d9d9"/>
                      </a:solidFill>
                    </a:lnT>
                    <a:lnB w="18720">
                      <a:solidFill>
                        <a:srgbClr val="d9d9d9"/>
                      </a:solidFill>
                    </a:lnB>
                    <a:noFill/>
                  </a:tcPr>
                </a:tc>
                <a:tc>
                  <a:txBody>
                    <a:bodyPr lIns="68400" rIns="68400" tIns="0" bIns="0" anchor="ctr">
                      <a:noAutofit/>
                    </a:bodyPr>
                    <a:p>
                      <a:pPr algn="ctr">
                        <a:lnSpc>
                          <a:spcPct val="115000"/>
                        </a:lnSpc>
                      </a:pPr>
                      <a:r>
                        <a:rPr b="0" lang="pt-BR" sz="1500" spc="-1" strike="noStrike">
                          <a:solidFill>
                            <a:srgbClr val="000000"/>
                          </a:solidFill>
                          <a:latin typeface="Calibri Light"/>
                          <a:ea typeface="Times New Roman"/>
                        </a:rPr>
                        <a:t>12.292.632,53</a:t>
                      </a:r>
                      <a:endParaRPr b="0" lang="pt-BR" sz="1500" spc="-1" strike="noStrike">
                        <a:latin typeface="Times New Roman"/>
                      </a:endParaRPr>
                    </a:p>
                  </a:txBody>
                  <a:tcPr marL="68400" marR="68400">
                    <a:lnT w="18720">
                      <a:solidFill>
                        <a:srgbClr val="d9d9d9"/>
                      </a:solidFill>
                    </a:lnT>
                    <a:lnB w="18720">
                      <a:solidFill>
                        <a:srgbClr val="d9d9d9"/>
                      </a:solidFill>
                    </a:lnB>
                    <a:noFill/>
                  </a:tcPr>
                </a:tc>
                <a:tc>
                  <a:txBody>
                    <a:bodyPr lIns="68400" rIns="68400" tIns="0" bIns="0" anchor="ctr">
                      <a:noAutofit/>
                    </a:bodyPr>
                    <a:p>
                      <a:pPr algn="ctr">
                        <a:lnSpc>
                          <a:spcPct val="115000"/>
                        </a:lnSpc>
                      </a:pPr>
                      <a:r>
                        <a:rPr b="0" lang="pt-BR" sz="1500" spc="-1" strike="noStrike">
                          <a:solidFill>
                            <a:srgbClr val="000000"/>
                          </a:solidFill>
                          <a:latin typeface="Calibri Light"/>
                          <a:ea typeface="Times New Roman"/>
                        </a:rPr>
                        <a:t>15.199.309,69</a:t>
                      </a:r>
                      <a:endParaRPr b="0" lang="pt-BR" sz="1500" spc="-1" strike="noStrike">
                        <a:latin typeface="Times New Roman"/>
                      </a:endParaRPr>
                    </a:p>
                  </a:txBody>
                  <a:tcPr marL="68400" marR="68400">
                    <a:lnT w="18720">
                      <a:solidFill>
                        <a:srgbClr val="d9d9d9"/>
                      </a:solidFill>
                    </a:lnT>
                    <a:lnB w="18720">
                      <a:solidFill>
                        <a:srgbClr val="d9d9d9"/>
                      </a:solidFill>
                    </a:lnB>
                    <a:noFill/>
                  </a:tcPr>
                </a:tc>
                <a:tc>
                  <a:txBody>
                    <a:bodyPr lIns="68400" rIns="68400" tIns="0" bIns="0" anchor="ctr">
                      <a:noAutofit/>
                    </a:bodyPr>
                    <a:p>
                      <a:pPr algn="ctr">
                        <a:lnSpc>
                          <a:spcPct val="115000"/>
                        </a:lnSpc>
                      </a:pPr>
                      <a:r>
                        <a:rPr b="0" lang="pt-BR" sz="1500" spc="-1" strike="noStrike">
                          <a:solidFill>
                            <a:srgbClr val="000000"/>
                          </a:solidFill>
                          <a:latin typeface="Calibri Light"/>
                          <a:ea typeface="Times New Roman"/>
                        </a:rPr>
                        <a:t>13.712.718,46</a:t>
                      </a:r>
                      <a:endParaRPr b="0" lang="pt-BR" sz="1500" spc="-1" strike="noStrike">
                        <a:latin typeface="Times New Roman"/>
                      </a:endParaRPr>
                    </a:p>
                  </a:txBody>
                  <a:tcPr marL="68400" marR="68400">
                    <a:lnT w="18720">
                      <a:solidFill>
                        <a:srgbClr val="d9d9d9"/>
                      </a:solidFill>
                    </a:lnT>
                    <a:lnB w="18720">
                      <a:solidFill>
                        <a:srgbClr val="d9d9d9"/>
                      </a:solidFill>
                    </a:lnB>
                    <a:noFill/>
                  </a:tcPr>
                </a:tc>
              </a:tr>
              <a:tr h="329040">
                <a:tc>
                  <a:txBody>
                    <a:bodyPr lIns="68400" rIns="68400" tIns="0" bIns="0" anchor="ctr">
                      <a:noAutofit/>
                    </a:bodyPr>
                    <a:p>
                      <a:pPr>
                        <a:lnSpc>
                          <a:spcPct val="115000"/>
                        </a:lnSpc>
                      </a:pPr>
                      <a:r>
                        <a:rPr b="1" lang="pt-BR" sz="1500" spc="-1" strike="noStrike">
                          <a:solidFill>
                            <a:srgbClr val="17365d"/>
                          </a:solidFill>
                          <a:latin typeface="Calibri Light"/>
                          <a:ea typeface="Times New Roman"/>
                        </a:rPr>
                        <a:t>ATIVOS DO PLANO</a:t>
                      </a:r>
                      <a:endParaRPr b="0" lang="pt-BR" sz="1500" spc="-1" strike="noStrike">
                        <a:latin typeface="Times New Roman"/>
                      </a:endParaRPr>
                    </a:p>
                  </a:txBody>
                  <a:tcPr marL="68400" marR="68400">
                    <a:lnT w="18720">
                      <a:solidFill>
                        <a:srgbClr val="d9d9d9"/>
                      </a:solidFill>
                    </a:lnT>
                    <a:solidFill>
                      <a:srgbClr val="ffffff"/>
                    </a:solidFill>
                  </a:tcPr>
                </a:tc>
                <a:tc>
                  <a:txBody>
                    <a:bodyPr lIns="68400" rIns="68400" tIns="0" bIns="0" anchor="ctr">
                      <a:noAutofit/>
                    </a:bodyPr>
                    <a:p>
                      <a:pPr algn="ctr">
                        <a:lnSpc>
                          <a:spcPct val="115000"/>
                        </a:lnSpc>
                      </a:pPr>
                      <a:r>
                        <a:rPr b="1" lang="pt-BR" sz="1500" spc="-1" strike="noStrike">
                          <a:solidFill>
                            <a:srgbClr val="000000"/>
                          </a:solidFill>
                          <a:latin typeface="Calibri Light"/>
                          <a:ea typeface="Times New Roman"/>
                        </a:rPr>
                        <a:t>172.396.354,72</a:t>
                      </a:r>
                      <a:endParaRPr b="0" lang="pt-BR" sz="1500" spc="-1" strike="noStrike">
                        <a:latin typeface="Times New Roman"/>
                      </a:endParaRPr>
                    </a:p>
                  </a:txBody>
                  <a:tcPr marL="68400" marR="68400">
                    <a:lnT w="18720">
                      <a:solidFill>
                        <a:srgbClr val="d9d9d9"/>
                      </a:solidFill>
                    </a:lnT>
                    <a:solidFill>
                      <a:srgbClr val="ffffff"/>
                    </a:solidFill>
                  </a:tcPr>
                </a:tc>
                <a:tc>
                  <a:txBody>
                    <a:bodyPr lIns="68400" rIns="68400" tIns="0" bIns="0" anchor="ctr">
                      <a:noAutofit/>
                    </a:bodyPr>
                    <a:p>
                      <a:pPr algn="ctr">
                        <a:lnSpc>
                          <a:spcPct val="115000"/>
                        </a:lnSpc>
                      </a:pPr>
                      <a:r>
                        <a:rPr b="1" lang="pt-BR" sz="1500" spc="-1" strike="noStrike">
                          <a:solidFill>
                            <a:srgbClr val="000000"/>
                          </a:solidFill>
                          <a:latin typeface="Calibri Light"/>
                          <a:ea typeface="Times New Roman"/>
                        </a:rPr>
                        <a:t>353.460.322,09</a:t>
                      </a:r>
                      <a:endParaRPr b="0" lang="pt-BR" sz="1500" spc="-1" strike="noStrike">
                        <a:latin typeface="Times New Roman"/>
                      </a:endParaRPr>
                    </a:p>
                  </a:txBody>
                  <a:tcPr marL="68400" marR="68400">
                    <a:lnT w="18720">
                      <a:solidFill>
                        <a:srgbClr val="d9d9d9"/>
                      </a:solidFill>
                    </a:lnT>
                    <a:solidFill>
                      <a:srgbClr val="ffffff"/>
                    </a:solidFill>
                  </a:tcPr>
                </a:tc>
                <a:tc>
                  <a:txBody>
                    <a:bodyPr lIns="68400" rIns="68400" tIns="0" bIns="0" anchor="ctr">
                      <a:noAutofit/>
                    </a:bodyPr>
                    <a:p>
                      <a:pPr algn="ctr">
                        <a:lnSpc>
                          <a:spcPct val="115000"/>
                        </a:lnSpc>
                      </a:pPr>
                      <a:r>
                        <a:rPr b="1" lang="pt-BR" sz="1500" spc="-1" strike="noStrike">
                          <a:solidFill>
                            <a:srgbClr val="000000"/>
                          </a:solidFill>
                          <a:latin typeface="Calibri Light"/>
                          <a:ea typeface="Times New Roman"/>
                        </a:rPr>
                        <a:t>610.077.334,99</a:t>
                      </a:r>
                      <a:endParaRPr b="0" lang="pt-BR" sz="1500" spc="-1" strike="noStrike">
                        <a:latin typeface="Times New Roman"/>
                      </a:endParaRPr>
                    </a:p>
                  </a:txBody>
                  <a:tcPr marL="68400" marR="68400">
                    <a:lnT w="18720">
                      <a:solidFill>
                        <a:srgbClr val="d9d9d9"/>
                      </a:solidFill>
                    </a:lnT>
                    <a:solidFill>
                      <a:srgbClr val="ffffff"/>
                    </a:solidFill>
                  </a:tcPr>
                </a:tc>
              </a:tr>
              <a:tr h="329040">
                <a:tc>
                  <a:txBody>
                    <a:bodyPr lIns="68400" rIns="68400" tIns="0" bIns="0" anchor="ctr">
                      <a:noAutofit/>
                    </a:bodyPr>
                    <a:p>
                      <a:pPr algn="r">
                        <a:lnSpc>
                          <a:spcPct val="115000"/>
                        </a:lnSpc>
                      </a:pPr>
                      <a:r>
                        <a:rPr b="0" i="1" lang="pt-BR" sz="1500" spc="-1" strike="noStrike">
                          <a:solidFill>
                            <a:srgbClr val="000000"/>
                          </a:solidFill>
                          <a:latin typeface="Calibri Light"/>
                          <a:ea typeface="Times New Roman"/>
                        </a:rPr>
                        <a:t>Fundos de Investimento</a:t>
                      </a:r>
                      <a:endParaRPr b="0" lang="pt-BR" sz="1500" spc="-1" strike="noStrike">
                        <a:latin typeface="Times New Roman"/>
                      </a:endParaRPr>
                    </a:p>
                  </a:txBody>
                  <a:tcPr marL="68400" marR="68400">
                    <a:lnB w="18720">
                      <a:solidFill>
                        <a:srgbClr val="d9d9d9"/>
                      </a:solidFill>
                    </a:lnB>
                    <a:noFill/>
                  </a:tcPr>
                </a:tc>
                <a:tc>
                  <a:txBody>
                    <a:bodyPr lIns="68400" rIns="68400" tIns="0" bIns="0" anchor="ctr">
                      <a:noAutofit/>
                    </a:bodyPr>
                    <a:p>
                      <a:pPr algn="ctr">
                        <a:lnSpc>
                          <a:spcPct val="115000"/>
                        </a:lnSpc>
                      </a:pPr>
                      <a:r>
                        <a:rPr b="0" lang="pt-BR" sz="1500" spc="-1" strike="noStrike">
                          <a:solidFill>
                            <a:srgbClr val="000000"/>
                          </a:solidFill>
                          <a:latin typeface="Calibri Light"/>
                          <a:ea typeface="Times New Roman"/>
                        </a:rPr>
                        <a:t>39.385.659,73</a:t>
                      </a:r>
                      <a:endParaRPr b="0" lang="pt-BR" sz="1500" spc="-1" strike="noStrike">
                        <a:latin typeface="Times New Roman"/>
                      </a:endParaRPr>
                    </a:p>
                  </a:txBody>
                  <a:tcPr marL="68400" marR="68400">
                    <a:lnB w="18720">
                      <a:solidFill>
                        <a:srgbClr val="d9d9d9"/>
                      </a:solidFill>
                    </a:lnB>
                    <a:noFill/>
                  </a:tcPr>
                </a:tc>
                <a:tc>
                  <a:txBody>
                    <a:bodyPr lIns="68400" rIns="68400" tIns="0" bIns="0" anchor="ctr">
                      <a:noAutofit/>
                    </a:bodyPr>
                    <a:p>
                      <a:pPr algn="ctr">
                        <a:lnSpc>
                          <a:spcPct val="115000"/>
                        </a:lnSpc>
                      </a:pPr>
                      <a:r>
                        <a:rPr b="0" lang="pt-BR" sz="1500" spc="-1" strike="noStrike">
                          <a:solidFill>
                            <a:srgbClr val="000000"/>
                          </a:solidFill>
                          <a:latin typeface="Calibri Light"/>
                          <a:ea typeface="Times New Roman"/>
                        </a:rPr>
                        <a:t>74.837.663,75</a:t>
                      </a:r>
                      <a:endParaRPr b="0" lang="pt-BR" sz="1500" spc="-1" strike="noStrike">
                        <a:latin typeface="Times New Roman"/>
                      </a:endParaRPr>
                    </a:p>
                  </a:txBody>
                  <a:tcPr marL="68400" marR="68400">
                    <a:lnB w="18720">
                      <a:solidFill>
                        <a:srgbClr val="d9d9d9"/>
                      </a:solidFill>
                    </a:lnB>
                    <a:noFill/>
                  </a:tcPr>
                </a:tc>
                <a:tc>
                  <a:txBody>
                    <a:bodyPr lIns="68400" rIns="68400" tIns="0" bIns="0" anchor="ctr">
                      <a:noAutofit/>
                    </a:bodyPr>
                    <a:p>
                      <a:pPr algn="ctr">
                        <a:lnSpc>
                          <a:spcPct val="115000"/>
                        </a:lnSpc>
                      </a:pPr>
                      <a:r>
                        <a:rPr b="0" lang="pt-BR" sz="1500" spc="-1" strike="noStrike">
                          <a:solidFill>
                            <a:srgbClr val="000000"/>
                          </a:solidFill>
                          <a:latin typeface="Calibri Light"/>
                          <a:ea typeface="Times New Roman"/>
                        </a:rPr>
                        <a:t>73.952.445,39</a:t>
                      </a:r>
                      <a:endParaRPr b="0" lang="pt-BR" sz="1500" spc="-1" strike="noStrike">
                        <a:latin typeface="Times New Roman"/>
                      </a:endParaRPr>
                    </a:p>
                  </a:txBody>
                  <a:tcPr marL="68400" marR="68400">
                    <a:lnB w="18720">
                      <a:solidFill>
                        <a:srgbClr val="d9d9d9"/>
                      </a:solidFill>
                    </a:lnB>
                    <a:noFill/>
                  </a:tcPr>
                </a:tc>
              </a:tr>
              <a:tr h="329040">
                <a:tc>
                  <a:txBody>
                    <a:bodyPr lIns="68400" rIns="68400" tIns="0" bIns="0" anchor="ctr">
                      <a:noAutofit/>
                    </a:bodyPr>
                    <a:p>
                      <a:pPr algn="r">
                        <a:lnSpc>
                          <a:spcPct val="115000"/>
                        </a:lnSpc>
                      </a:pPr>
                      <a:r>
                        <a:rPr b="0" i="1" lang="pt-BR" sz="1500" spc="-1" strike="noStrike">
                          <a:solidFill>
                            <a:srgbClr val="000000"/>
                          </a:solidFill>
                          <a:latin typeface="Calibri Light"/>
                          <a:ea typeface="Times New Roman"/>
                        </a:rPr>
                        <a:t>Acordos Previdenciários</a:t>
                      </a:r>
                      <a:endParaRPr b="0" lang="pt-BR" sz="1500" spc="-1" strike="noStrike">
                        <a:latin typeface="Times New Roman"/>
                      </a:endParaRPr>
                    </a:p>
                  </a:txBody>
                  <a:tcPr marL="68400" marR="68400">
                    <a:lnT w="18720">
                      <a:solidFill>
                        <a:srgbClr val="d9d9d9"/>
                      </a:solidFill>
                    </a:lnT>
                    <a:lnB w="18720">
                      <a:solidFill>
                        <a:srgbClr val="d9d9d9"/>
                      </a:solidFill>
                    </a:lnB>
                    <a:noFill/>
                  </a:tcPr>
                </a:tc>
                <a:tc>
                  <a:txBody>
                    <a:bodyPr lIns="68400" rIns="68400" tIns="0" bIns="0" anchor="ctr">
                      <a:noAutofit/>
                    </a:bodyPr>
                    <a:p>
                      <a:pPr algn="ctr">
                        <a:lnSpc>
                          <a:spcPct val="115000"/>
                        </a:lnSpc>
                      </a:pPr>
                      <a:r>
                        <a:rPr b="0" lang="pt-BR" sz="1500" spc="-1" strike="noStrike">
                          <a:solidFill>
                            <a:srgbClr val="000000"/>
                          </a:solidFill>
                          <a:latin typeface="Calibri Light"/>
                          <a:ea typeface="Times New Roman"/>
                        </a:rPr>
                        <a:t>0,00</a:t>
                      </a:r>
                      <a:endParaRPr b="0" lang="pt-BR" sz="1500" spc="-1" strike="noStrike">
                        <a:latin typeface="Times New Roman"/>
                      </a:endParaRPr>
                    </a:p>
                  </a:txBody>
                  <a:tcPr marL="68400" marR="68400">
                    <a:lnT w="18720">
                      <a:solidFill>
                        <a:srgbClr val="d9d9d9"/>
                      </a:solidFill>
                    </a:lnT>
                    <a:lnB w="18720">
                      <a:solidFill>
                        <a:srgbClr val="d9d9d9"/>
                      </a:solidFill>
                    </a:lnB>
                    <a:noFill/>
                  </a:tcPr>
                </a:tc>
                <a:tc>
                  <a:txBody>
                    <a:bodyPr lIns="68400" rIns="68400" tIns="0" bIns="0" anchor="ctr">
                      <a:noAutofit/>
                    </a:bodyPr>
                    <a:p>
                      <a:pPr algn="ctr">
                        <a:lnSpc>
                          <a:spcPct val="115000"/>
                        </a:lnSpc>
                      </a:pPr>
                      <a:r>
                        <a:rPr b="0" lang="pt-BR" sz="1500" spc="-1" strike="noStrike">
                          <a:solidFill>
                            <a:srgbClr val="000000"/>
                          </a:solidFill>
                          <a:latin typeface="Calibri Light"/>
                          <a:ea typeface="Times New Roman"/>
                        </a:rPr>
                        <a:t>99.822.316,73</a:t>
                      </a:r>
                      <a:endParaRPr b="0" lang="pt-BR" sz="1500" spc="-1" strike="noStrike">
                        <a:latin typeface="Times New Roman"/>
                      </a:endParaRPr>
                    </a:p>
                  </a:txBody>
                  <a:tcPr marL="68400" marR="68400">
                    <a:lnT w="18720">
                      <a:solidFill>
                        <a:srgbClr val="d9d9d9"/>
                      </a:solidFill>
                    </a:lnT>
                    <a:lnB w="18720">
                      <a:solidFill>
                        <a:srgbClr val="d9d9d9"/>
                      </a:solidFill>
                    </a:lnB>
                    <a:noFill/>
                  </a:tcPr>
                </a:tc>
                <a:tc>
                  <a:txBody>
                    <a:bodyPr lIns="68400" rIns="68400" tIns="0" bIns="0" anchor="ctr">
                      <a:noAutofit/>
                    </a:bodyPr>
                    <a:p>
                      <a:pPr algn="ctr">
                        <a:lnSpc>
                          <a:spcPct val="115000"/>
                        </a:lnSpc>
                      </a:pPr>
                      <a:r>
                        <a:rPr b="0" lang="pt-BR" sz="1500" spc="-1" strike="noStrike">
                          <a:solidFill>
                            <a:srgbClr val="000000"/>
                          </a:solidFill>
                          <a:latin typeface="Calibri Light"/>
                          <a:ea typeface="Times New Roman"/>
                        </a:rPr>
                        <a:t>155.481.057,03</a:t>
                      </a:r>
                      <a:endParaRPr b="0" lang="pt-BR" sz="1500" spc="-1" strike="noStrike">
                        <a:latin typeface="Times New Roman"/>
                      </a:endParaRPr>
                    </a:p>
                  </a:txBody>
                  <a:tcPr marL="68400" marR="68400">
                    <a:lnT w="18720">
                      <a:solidFill>
                        <a:srgbClr val="d9d9d9"/>
                      </a:solidFill>
                    </a:lnT>
                    <a:lnB w="18720">
                      <a:solidFill>
                        <a:srgbClr val="d9d9d9"/>
                      </a:solidFill>
                    </a:lnB>
                    <a:noFill/>
                  </a:tcPr>
                </a:tc>
              </a:tr>
              <a:tr h="329040">
                <a:tc>
                  <a:txBody>
                    <a:bodyPr lIns="68400" rIns="68400" tIns="0" bIns="0" anchor="ctr">
                      <a:noAutofit/>
                    </a:bodyPr>
                    <a:p>
                      <a:pPr algn="r">
                        <a:lnSpc>
                          <a:spcPct val="115000"/>
                        </a:lnSpc>
                      </a:pPr>
                      <a:r>
                        <a:rPr b="0" i="1" lang="pt-BR" sz="1500" spc="-1" strike="noStrike">
                          <a:solidFill>
                            <a:srgbClr val="000000"/>
                          </a:solidFill>
                          <a:latin typeface="Calibri Light"/>
                          <a:ea typeface="Times New Roman"/>
                        </a:rPr>
                        <a:t>Compensação</a:t>
                      </a:r>
                      <a:endParaRPr b="0" lang="pt-BR" sz="1500" spc="-1" strike="noStrike">
                        <a:latin typeface="Times New Roman"/>
                      </a:endParaRPr>
                    </a:p>
                  </a:txBody>
                  <a:tcPr marL="68400" marR="68400">
                    <a:lnT w="18720">
                      <a:solidFill>
                        <a:srgbClr val="d9d9d9"/>
                      </a:solidFill>
                    </a:lnT>
                    <a:lnB w="28080">
                      <a:solidFill>
                        <a:srgbClr val="bfbfbf"/>
                      </a:solidFill>
                    </a:lnB>
                    <a:noFill/>
                  </a:tcPr>
                </a:tc>
                <a:tc>
                  <a:txBody>
                    <a:bodyPr lIns="68400" rIns="68400" tIns="0" bIns="0" anchor="ctr">
                      <a:noAutofit/>
                    </a:bodyPr>
                    <a:p>
                      <a:pPr algn="ctr">
                        <a:lnSpc>
                          <a:spcPct val="115000"/>
                        </a:lnSpc>
                      </a:pPr>
                      <a:r>
                        <a:rPr b="0" lang="pt-BR" sz="1500" spc="-1" strike="noStrike">
                          <a:solidFill>
                            <a:srgbClr val="000000"/>
                          </a:solidFill>
                          <a:latin typeface="Calibri Light"/>
                          <a:ea typeface="Times New Roman"/>
                        </a:rPr>
                        <a:t>133.010.694,99</a:t>
                      </a:r>
                      <a:endParaRPr b="0" lang="pt-BR" sz="1500" spc="-1" strike="noStrike">
                        <a:latin typeface="Times New Roman"/>
                      </a:endParaRPr>
                    </a:p>
                  </a:txBody>
                  <a:tcPr marL="68400" marR="68400">
                    <a:lnT w="18720">
                      <a:solidFill>
                        <a:srgbClr val="d9d9d9"/>
                      </a:solidFill>
                    </a:lnT>
                    <a:lnB w="28080">
                      <a:solidFill>
                        <a:srgbClr val="bfbfbf"/>
                      </a:solidFill>
                    </a:lnB>
                    <a:noFill/>
                  </a:tcPr>
                </a:tc>
                <a:tc>
                  <a:txBody>
                    <a:bodyPr lIns="68400" rIns="68400" tIns="0" bIns="0" anchor="ctr">
                      <a:noAutofit/>
                    </a:bodyPr>
                    <a:p>
                      <a:pPr algn="ctr">
                        <a:lnSpc>
                          <a:spcPct val="115000"/>
                        </a:lnSpc>
                      </a:pPr>
                      <a:r>
                        <a:rPr b="0" lang="pt-BR" sz="1500" spc="-1" strike="noStrike">
                          <a:solidFill>
                            <a:srgbClr val="000000"/>
                          </a:solidFill>
                          <a:latin typeface="Calibri Light"/>
                          <a:ea typeface="Times New Roman"/>
                        </a:rPr>
                        <a:t>178.800.341,61</a:t>
                      </a:r>
                      <a:endParaRPr b="0" lang="pt-BR" sz="1500" spc="-1" strike="noStrike">
                        <a:latin typeface="Times New Roman"/>
                      </a:endParaRPr>
                    </a:p>
                  </a:txBody>
                  <a:tcPr marL="68400" marR="68400">
                    <a:lnT w="18720">
                      <a:solidFill>
                        <a:srgbClr val="d9d9d9"/>
                      </a:solidFill>
                    </a:lnT>
                    <a:lnB w="28080">
                      <a:solidFill>
                        <a:srgbClr val="bfbfbf"/>
                      </a:solidFill>
                    </a:lnB>
                    <a:noFill/>
                  </a:tcPr>
                </a:tc>
                <a:tc>
                  <a:txBody>
                    <a:bodyPr lIns="68400" rIns="68400" tIns="0" bIns="0" anchor="ctr">
                      <a:noAutofit/>
                    </a:bodyPr>
                    <a:p>
                      <a:pPr algn="ctr">
                        <a:lnSpc>
                          <a:spcPct val="115000"/>
                        </a:lnSpc>
                      </a:pPr>
                      <a:r>
                        <a:rPr b="0" lang="pt-BR" sz="1500" spc="-1" strike="noStrike">
                          <a:solidFill>
                            <a:srgbClr val="000000"/>
                          </a:solidFill>
                          <a:latin typeface="Calibri Light"/>
                          <a:ea typeface="Times New Roman"/>
                        </a:rPr>
                        <a:t>380.643.832,57</a:t>
                      </a:r>
                      <a:endParaRPr b="0" lang="pt-BR" sz="1500" spc="-1" strike="noStrike">
                        <a:latin typeface="Times New Roman"/>
                      </a:endParaRPr>
                    </a:p>
                  </a:txBody>
                  <a:tcPr marL="68400" marR="68400">
                    <a:lnT w="18720">
                      <a:solidFill>
                        <a:srgbClr val="d9d9d9"/>
                      </a:solidFill>
                    </a:lnT>
                    <a:lnB w="28080">
                      <a:solidFill>
                        <a:srgbClr val="bfbfbf"/>
                      </a:solidFill>
                    </a:lnB>
                    <a:noFill/>
                  </a:tcPr>
                </a:tc>
              </a:tr>
              <a:tr h="329040">
                <a:tc>
                  <a:txBody>
                    <a:bodyPr lIns="68400" rIns="68400" tIns="0" bIns="0" anchor="ctr">
                      <a:noAutofit/>
                    </a:bodyPr>
                    <a:p>
                      <a:pPr>
                        <a:lnSpc>
                          <a:spcPct val="115000"/>
                        </a:lnSpc>
                      </a:pPr>
                      <a:r>
                        <a:rPr b="1" lang="pt-BR" sz="1500" spc="-1" strike="noStrike">
                          <a:solidFill>
                            <a:srgbClr val="17365d"/>
                          </a:solidFill>
                          <a:latin typeface="Calibri Light"/>
                          <a:ea typeface="Times New Roman"/>
                        </a:rPr>
                        <a:t>RESULTADO</a:t>
                      </a:r>
                      <a:endParaRPr b="0" lang="pt-BR" sz="1500" spc="-1" strike="noStrike">
                        <a:latin typeface="Times New Roman"/>
                      </a:endParaRPr>
                    </a:p>
                  </a:txBody>
                  <a:tcPr marL="68400" marR="68400">
                    <a:lnT w="28080">
                      <a:solidFill>
                        <a:srgbClr val="bfbfbf"/>
                      </a:solidFill>
                    </a:lnT>
                    <a:lnB w="28080">
                      <a:solidFill>
                        <a:srgbClr val="bfbfbf"/>
                      </a:solidFill>
                    </a:lnB>
                    <a:solidFill>
                      <a:srgbClr val="f2f2f2"/>
                    </a:solidFill>
                  </a:tcPr>
                </a:tc>
                <a:tc>
                  <a:txBody>
                    <a:bodyPr lIns="68400" rIns="68400" tIns="0" bIns="0" anchor="ctr">
                      <a:noAutofit/>
                    </a:bodyPr>
                    <a:p>
                      <a:pPr algn="ctr">
                        <a:lnSpc>
                          <a:spcPct val="115000"/>
                        </a:lnSpc>
                      </a:pPr>
                      <a:r>
                        <a:rPr b="1" lang="pt-BR" sz="1500" spc="-1" strike="noStrike">
                          <a:solidFill>
                            <a:srgbClr val="ff0000"/>
                          </a:solidFill>
                          <a:latin typeface="Calibri Light"/>
                          <a:ea typeface="Times New Roman"/>
                        </a:rPr>
                        <a:t>-2.173.694.480,08</a:t>
                      </a:r>
                      <a:endParaRPr b="0" lang="pt-BR" sz="1500" spc="-1" strike="noStrike">
                        <a:latin typeface="Times New Roman"/>
                      </a:endParaRPr>
                    </a:p>
                  </a:txBody>
                  <a:tcPr marL="68400" marR="68400">
                    <a:lnT w="28080">
                      <a:solidFill>
                        <a:srgbClr val="bfbfbf"/>
                      </a:solidFill>
                    </a:lnT>
                    <a:lnB w="28080">
                      <a:solidFill>
                        <a:srgbClr val="bfbfbf"/>
                      </a:solidFill>
                    </a:lnB>
                    <a:solidFill>
                      <a:srgbClr val="f2f2f2"/>
                    </a:solidFill>
                  </a:tcPr>
                </a:tc>
                <a:tc>
                  <a:txBody>
                    <a:bodyPr lIns="68400" rIns="68400" tIns="0" bIns="0" anchor="ctr">
                      <a:noAutofit/>
                    </a:bodyPr>
                    <a:p>
                      <a:pPr algn="ctr">
                        <a:lnSpc>
                          <a:spcPct val="115000"/>
                        </a:lnSpc>
                      </a:pPr>
                      <a:r>
                        <a:rPr b="1" lang="pt-BR" sz="1500" spc="-1" strike="noStrike">
                          <a:solidFill>
                            <a:srgbClr val="ff0000"/>
                          </a:solidFill>
                          <a:latin typeface="Calibri Light"/>
                          <a:ea typeface="Times New Roman"/>
                        </a:rPr>
                        <a:t>-2.545.512.240,48</a:t>
                      </a:r>
                      <a:endParaRPr b="0" lang="pt-BR" sz="1500" spc="-1" strike="noStrike">
                        <a:latin typeface="Times New Roman"/>
                      </a:endParaRPr>
                    </a:p>
                  </a:txBody>
                  <a:tcPr marL="68400" marR="68400">
                    <a:lnT w="28080">
                      <a:solidFill>
                        <a:srgbClr val="bfbfbf"/>
                      </a:solidFill>
                    </a:lnT>
                    <a:lnB w="28080">
                      <a:solidFill>
                        <a:srgbClr val="bfbfbf"/>
                      </a:solidFill>
                    </a:lnB>
                    <a:solidFill>
                      <a:srgbClr val="f2f2f2"/>
                    </a:solidFill>
                  </a:tcPr>
                </a:tc>
                <a:tc>
                  <a:txBody>
                    <a:bodyPr lIns="68400" rIns="68400" tIns="0" bIns="0" anchor="ctr">
                      <a:noAutofit/>
                    </a:bodyPr>
                    <a:p>
                      <a:pPr algn="ctr">
                        <a:lnSpc>
                          <a:spcPct val="115000"/>
                        </a:lnSpc>
                      </a:pPr>
                      <a:r>
                        <a:rPr b="1" lang="pt-BR" sz="1500" spc="-1" strike="noStrike">
                          <a:solidFill>
                            <a:srgbClr val="ff0000"/>
                          </a:solidFill>
                          <a:latin typeface="Calibri Light"/>
                          <a:ea typeface="Times New Roman"/>
                        </a:rPr>
                        <a:t>-2.749.069.035,28</a:t>
                      </a:r>
                      <a:endParaRPr b="0" lang="pt-BR" sz="1500" spc="-1" strike="noStrike">
                        <a:latin typeface="Times New Roman"/>
                      </a:endParaRPr>
                    </a:p>
                  </a:txBody>
                  <a:tcPr marL="68400" marR="68400">
                    <a:lnT w="28080">
                      <a:solidFill>
                        <a:srgbClr val="bfbfbf"/>
                      </a:solidFill>
                    </a:lnT>
                    <a:lnB w="28080">
                      <a:solidFill>
                        <a:srgbClr val="bfbfbf"/>
                      </a:solidFill>
                    </a:lnB>
                    <a:solidFill>
                      <a:srgbClr val="f2f2f2"/>
                    </a:solidFill>
                  </a:tcPr>
                </a:tc>
              </a:tr>
              <a:tr h="328680">
                <a:tc>
                  <a:txBody>
                    <a:bodyPr lIns="68400" rIns="68400" tIns="0" bIns="0" anchor="ctr">
                      <a:noAutofit/>
                    </a:bodyPr>
                    <a:p>
                      <a:pPr>
                        <a:lnSpc>
                          <a:spcPct val="115000"/>
                        </a:lnSpc>
                      </a:pPr>
                      <a:r>
                        <a:rPr b="1" lang="pt-BR" sz="1500" spc="-1" strike="noStrike">
                          <a:solidFill>
                            <a:srgbClr val="17365d"/>
                          </a:solidFill>
                          <a:latin typeface="Calibri Light"/>
                          <a:ea typeface="Times New Roman"/>
                        </a:rPr>
                        <a:t>% COBERTURA DAS RESERVAS</a:t>
                      </a:r>
                      <a:endParaRPr b="0" lang="pt-BR" sz="1500" spc="-1" strike="noStrike">
                        <a:latin typeface="Times New Roman"/>
                      </a:endParaRPr>
                    </a:p>
                  </a:txBody>
                  <a:tcPr marL="68400" marR="68400">
                    <a:lnT w="28080">
                      <a:solidFill>
                        <a:srgbClr val="bfbfbf"/>
                      </a:solidFill>
                    </a:lnT>
                    <a:lnB w="28080">
                      <a:solidFill>
                        <a:srgbClr val="bfbfbf"/>
                      </a:solidFill>
                    </a:lnB>
                    <a:solidFill>
                      <a:srgbClr val="f2f2f2"/>
                    </a:solidFill>
                  </a:tcPr>
                </a:tc>
                <a:tc>
                  <a:txBody>
                    <a:bodyPr lIns="68400" rIns="68400" tIns="0" bIns="0" anchor="ctr">
                      <a:noAutofit/>
                    </a:bodyPr>
                    <a:p>
                      <a:pPr algn="ctr">
                        <a:lnSpc>
                          <a:spcPct val="115000"/>
                        </a:lnSpc>
                      </a:pPr>
                      <a:r>
                        <a:rPr b="1" lang="pt-BR" sz="1500" spc="-1" strike="noStrike">
                          <a:solidFill>
                            <a:srgbClr val="17365d"/>
                          </a:solidFill>
                          <a:latin typeface="Calibri Light"/>
                          <a:ea typeface="Times New Roman"/>
                        </a:rPr>
                        <a:t>7%</a:t>
                      </a:r>
                      <a:endParaRPr b="0" lang="pt-BR" sz="1500" spc="-1" strike="noStrike">
                        <a:latin typeface="Times New Roman"/>
                      </a:endParaRPr>
                    </a:p>
                  </a:txBody>
                  <a:tcPr marL="68400" marR="68400">
                    <a:lnT w="28080">
                      <a:solidFill>
                        <a:srgbClr val="bfbfbf"/>
                      </a:solidFill>
                    </a:lnT>
                    <a:lnB w="28080">
                      <a:solidFill>
                        <a:srgbClr val="bfbfbf"/>
                      </a:solidFill>
                    </a:lnB>
                    <a:solidFill>
                      <a:srgbClr val="f2f2f2"/>
                    </a:solidFill>
                  </a:tcPr>
                </a:tc>
                <a:tc>
                  <a:txBody>
                    <a:bodyPr lIns="68400" rIns="68400" tIns="0" bIns="0" anchor="ctr">
                      <a:noAutofit/>
                    </a:bodyPr>
                    <a:p>
                      <a:pPr algn="ctr">
                        <a:lnSpc>
                          <a:spcPct val="115000"/>
                        </a:lnSpc>
                      </a:pPr>
                      <a:r>
                        <a:rPr b="1" lang="pt-BR" sz="1500" spc="-1" strike="noStrike">
                          <a:solidFill>
                            <a:srgbClr val="17365d"/>
                          </a:solidFill>
                          <a:latin typeface="Calibri Light"/>
                          <a:ea typeface="Times New Roman"/>
                        </a:rPr>
                        <a:t>12%</a:t>
                      </a:r>
                      <a:endParaRPr b="0" lang="pt-BR" sz="1500" spc="-1" strike="noStrike">
                        <a:latin typeface="Times New Roman"/>
                      </a:endParaRPr>
                    </a:p>
                  </a:txBody>
                  <a:tcPr marL="68400" marR="68400">
                    <a:lnT w="28080">
                      <a:solidFill>
                        <a:srgbClr val="bfbfbf"/>
                      </a:solidFill>
                    </a:lnT>
                    <a:lnB w="28080">
                      <a:solidFill>
                        <a:srgbClr val="bfbfbf"/>
                      </a:solidFill>
                    </a:lnB>
                    <a:solidFill>
                      <a:srgbClr val="f2f2f2"/>
                    </a:solidFill>
                  </a:tcPr>
                </a:tc>
                <a:tc>
                  <a:txBody>
                    <a:bodyPr lIns="68400" rIns="68400" tIns="0" bIns="0" anchor="ctr">
                      <a:noAutofit/>
                    </a:bodyPr>
                    <a:p>
                      <a:pPr algn="ctr">
                        <a:lnSpc>
                          <a:spcPct val="115000"/>
                        </a:lnSpc>
                      </a:pPr>
                      <a:r>
                        <a:rPr b="1" lang="pt-BR" sz="1500" spc="-1" strike="noStrike">
                          <a:solidFill>
                            <a:srgbClr val="17365d"/>
                          </a:solidFill>
                          <a:latin typeface="Calibri Light"/>
                          <a:ea typeface="Times New Roman"/>
                        </a:rPr>
                        <a:t>18%</a:t>
                      </a:r>
                      <a:endParaRPr b="0" lang="pt-BR" sz="1500" spc="-1" strike="noStrike">
                        <a:latin typeface="Times New Roman"/>
                      </a:endParaRPr>
                    </a:p>
                  </a:txBody>
                  <a:tcPr marL="68400" marR="68400">
                    <a:lnT w="28080">
                      <a:solidFill>
                        <a:srgbClr val="bfbfbf"/>
                      </a:solidFill>
                    </a:lnT>
                    <a:lnB w="28080">
                      <a:solidFill>
                        <a:srgbClr val="bfbfbf"/>
                      </a:solidFill>
                    </a:lnB>
                    <a:solidFill>
                      <a:srgbClr val="f2f2f2"/>
                    </a:solidFill>
                  </a:tcPr>
                </a:tc>
              </a:tr>
            </a:tbl>
          </a:graphicData>
        </a:graphic>
      </p:graphicFrame>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TextShape 1"/>
          <p:cNvSpPr txBox="1"/>
          <p:nvPr/>
        </p:nvSpPr>
        <p:spPr>
          <a:xfrm>
            <a:off x="976320" y="0"/>
            <a:ext cx="10515240" cy="1325160"/>
          </a:xfrm>
          <a:prstGeom prst="rect">
            <a:avLst/>
          </a:prstGeom>
          <a:noFill/>
          <a:ln>
            <a:noFill/>
          </a:ln>
        </p:spPr>
        <p:txBody>
          <a:bodyPr anchor="ctr">
            <a:noAutofit/>
          </a:bodyPr>
          <a:p>
            <a:pPr algn="ctr">
              <a:lnSpc>
                <a:spcPct val="90000"/>
              </a:lnSpc>
            </a:pPr>
            <a:r>
              <a:rPr b="1" lang="pt-BR" sz="4400" spc="-1" strike="noStrike">
                <a:solidFill>
                  <a:srgbClr val="000000"/>
                </a:solidFill>
                <a:latin typeface="Calibri Light"/>
              </a:rPr>
              <a:t>Plano de Custeio</a:t>
            </a:r>
            <a:endParaRPr b="0" lang="pt-BR" sz="4400" spc="-1" strike="noStrike">
              <a:solidFill>
                <a:srgbClr val="000000"/>
              </a:solidFill>
              <a:latin typeface="Calibri"/>
            </a:endParaRPr>
          </a:p>
        </p:txBody>
      </p:sp>
      <p:pic>
        <p:nvPicPr>
          <p:cNvPr id="285" name="Imagem 3" descr=""/>
          <p:cNvPicPr/>
          <p:nvPr/>
        </p:nvPicPr>
        <p:blipFill>
          <a:blip r:embed="rId1"/>
          <a:stretch/>
        </p:blipFill>
        <p:spPr>
          <a:xfrm>
            <a:off x="11237760" y="138240"/>
            <a:ext cx="837720" cy="765360"/>
          </a:xfrm>
          <a:prstGeom prst="rect">
            <a:avLst/>
          </a:prstGeom>
          <a:ln>
            <a:noFill/>
          </a:ln>
        </p:spPr>
      </p:pic>
      <p:pic>
        <p:nvPicPr>
          <p:cNvPr id="286" name="Picture 10" descr="Câmara Municipal Nova Iguaçu"/>
          <p:cNvPicPr/>
          <p:nvPr/>
        </p:nvPicPr>
        <p:blipFill>
          <a:blip r:embed="rId2"/>
          <a:stretch/>
        </p:blipFill>
        <p:spPr>
          <a:xfrm>
            <a:off x="90360" y="138240"/>
            <a:ext cx="1177920" cy="1142640"/>
          </a:xfrm>
          <a:prstGeom prst="rect">
            <a:avLst/>
          </a:prstGeom>
          <a:ln>
            <a:noFill/>
          </a:ln>
        </p:spPr>
      </p:pic>
      <p:pic>
        <p:nvPicPr>
          <p:cNvPr id="287" name="Imagem 12" descr=""/>
          <p:cNvPicPr/>
          <p:nvPr/>
        </p:nvPicPr>
        <p:blipFill>
          <a:blip r:embed="rId3"/>
          <a:stretch/>
        </p:blipFill>
        <p:spPr>
          <a:xfrm>
            <a:off x="1014480" y="1573920"/>
            <a:ext cx="10223280" cy="448704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7" name="CustomShape 1"/>
          <p:cNvSpPr/>
          <p:nvPr/>
        </p:nvSpPr>
        <p:spPr>
          <a:xfrm rot="16200000">
            <a:off x="1288440" y="381960"/>
            <a:ext cx="2199600" cy="3341880"/>
          </a:xfrm>
          <a:prstGeom prst="downArrow">
            <a:avLst>
              <a:gd name="adj1" fmla="val 100000"/>
              <a:gd name="adj2" fmla="val 15788"/>
            </a:avLst>
          </a:prstGeom>
          <a:solidFill>
            <a:srgbClr val="404040"/>
          </a:solidFill>
          <a:ln w="54000">
            <a:noFill/>
          </a:ln>
        </p:spPr>
        <p:style>
          <a:lnRef idx="2">
            <a:schemeClr val="accent1">
              <a:shade val="50000"/>
            </a:schemeClr>
          </a:lnRef>
          <a:fillRef idx="1">
            <a:schemeClr val="accent1"/>
          </a:fillRef>
          <a:effectRef idx="0">
            <a:schemeClr val="accent1"/>
          </a:effectRef>
          <a:fontRef idx="minor"/>
        </p:style>
      </p:sp>
      <p:pic>
        <p:nvPicPr>
          <p:cNvPr id="168" name="Imagem 4" descr=""/>
          <p:cNvPicPr/>
          <p:nvPr/>
        </p:nvPicPr>
        <p:blipFill>
          <a:blip r:embed="rId1"/>
          <a:stretch/>
        </p:blipFill>
        <p:spPr>
          <a:xfrm>
            <a:off x="8826480" y="446760"/>
            <a:ext cx="2103480" cy="945360"/>
          </a:xfrm>
          <a:prstGeom prst="rect">
            <a:avLst/>
          </a:prstGeom>
          <a:ln>
            <a:noFill/>
          </a:ln>
        </p:spPr>
      </p:pic>
      <p:sp>
        <p:nvSpPr>
          <p:cNvPr id="169" name="CustomShape 2"/>
          <p:cNvSpPr/>
          <p:nvPr/>
        </p:nvSpPr>
        <p:spPr>
          <a:xfrm>
            <a:off x="900720" y="1164240"/>
            <a:ext cx="2915280" cy="178056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pt-BR" sz="3200" spc="-1" strike="noStrike">
                <a:solidFill>
                  <a:srgbClr val="ffffff"/>
                </a:solidFill>
                <a:latin typeface="Calibri Light"/>
              </a:rPr>
              <a:t>O QUE É O PREVINI - PATROCINADORAS</a:t>
            </a:r>
            <a:endParaRPr b="0" lang="pt-BR" sz="3200" spc="-1" strike="noStrike">
              <a:latin typeface="Arial"/>
            </a:endParaRPr>
          </a:p>
        </p:txBody>
      </p:sp>
      <p:sp>
        <p:nvSpPr>
          <p:cNvPr id="170" name="CustomShape 3"/>
          <p:cNvSpPr/>
          <p:nvPr/>
        </p:nvSpPr>
        <p:spPr>
          <a:xfrm>
            <a:off x="966960" y="3405960"/>
            <a:ext cx="10614600" cy="2756520"/>
          </a:xfrm>
          <a:prstGeom prst="rect">
            <a:avLst/>
          </a:prstGeom>
          <a:noFill/>
          <a:ln>
            <a:noFill/>
          </a:ln>
        </p:spPr>
        <p:style>
          <a:lnRef idx="0"/>
          <a:fillRef idx="0"/>
          <a:effectRef idx="0"/>
          <a:fontRef idx="minor"/>
        </p:style>
        <p:txBody>
          <a:bodyPr lIns="90000" rIns="90000" tIns="45000" bIns="45000">
            <a:spAutoFit/>
          </a:bodyPr>
          <a:p>
            <a:pPr marL="457200" indent="-456480" algn="just">
              <a:lnSpc>
                <a:spcPct val="100000"/>
              </a:lnSpc>
              <a:spcBef>
                <a:spcPts val="1400"/>
              </a:spcBef>
              <a:buClr>
                <a:srgbClr val="000000"/>
              </a:buClr>
              <a:buFont typeface="Wingdings" charset="2"/>
              <a:buChar char=""/>
            </a:pPr>
            <a:r>
              <a:rPr b="0" lang="pt-BR" sz="2800" spc="-1" strike="noStrike">
                <a:solidFill>
                  <a:srgbClr val="000000"/>
                </a:solidFill>
                <a:latin typeface="Calibri"/>
                <a:ea typeface="DejaVu Sans"/>
              </a:rPr>
              <a:t>PCNI (Prefeitura da Cidade de Nova Iguaçu);</a:t>
            </a:r>
            <a:endParaRPr b="0" lang="pt-BR" sz="2800" spc="-1" strike="noStrike">
              <a:latin typeface="Arial"/>
            </a:endParaRPr>
          </a:p>
          <a:p>
            <a:pPr marL="457200" indent="-456480" algn="just">
              <a:lnSpc>
                <a:spcPct val="100000"/>
              </a:lnSpc>
              <a:spcBef>
                <a:spcPts val="1400"/>
              </a:spcBef>
              <a:buClr>
                <a:srgbClr val="000000"/>
              </a:buClr>
              <a:buFont typeface="Wingdings" charset="2"/>
              <a:buChar char=""/>
            </a:pPr>
            <a:r>
              <a:rPr b="0" lang="pt-BR" sz="2800" spc="-1" strike="noStrike">
                <a:solidFill>
                  <a:srgbClr val="000000"/>
                </a:solidFill>
                <a:latin typeface="Calibri"/>
                <a:ea typeface="DejaVu Sans"/>
              </a:rPr>
              <a:t>CMNI (Câmara Municipal de Nova Iguaçu);</a:t>
            </a:r>
            <a:endParaRPr b="0" lang="pt-BR" sz="2800" spc="-1" strike="noStrike">
              <a:latin typeface="Arial"/>
            </a:endParaRPr>
          </a:p>
          <a:p>
            <a:pPr marL="457200" indent="-456480" algn="just">
              <a:lnSpc>
                <a:spcPct val="100000"/>
              </a:lnSpc>
              <a:spcBef>
                <a:spcPts val="1400"/>
              </a:spcBef>
              <a:buClr>
                <a:srgbClr val="000000"/>
              </a:buClr>
              <a:buFont typeface="Wingdings" charset="2"/>
              <a:buChar char=""/>
            </a:pPr>
            <a:r>
              <a:rPr b="0" lang="pt-BR" sz="2800" spc="-1" strike="noStrike">
                <a:solidFill>
                  <a:srgbClr val="000000"/>
                </a:solidFill>
                <a:latin typeface="Calibri"/>
                <a:ea typeface="DejaVu Sans"/>
              </a:rPr>
              <a:t>FENIG (Fundação Educacional e Cultural de Nova Iguaçu); e </a:t>
            </a:r>
            <a:endParaRPr b="0" lang="pt-BR" sz="2800" spc="-1" strike="noStrike">
              <a:latin typeface="Arial"/>
            </a:endParaRPr>
          </a:p>
          <a:p>
            <a:pPr marL="457200" indent="-456480" algn="just">
              <a:lnSpc>
                <a:spcPct val="100000"/>
              </a:lnSpc>
              <a:spcBef>
                <a:spcPts val="1400"/>
              </a:spcBef>
              <a:buClr>
                <a:srgbClr val="000000"/>
              </a:buClr>
              <a:buFont typeface="Wingdings" charset="2"/>
              <a:buChar char=""/>
            </a:pPr>
            <a:r>
              <a:rPr b="0" lang="pt-BR" sz="2800" spc="-1" strike="noStrike">
                <a:solidFill>
                  <a:srgbClr val="000000"/>
                </a:solidFill>
                <a:latin typeface="Calibri"/>
                <a:ea typeface="DejaVu Sans"/>
              </a:rPr>
              <a:t>PREVINI (Instituto de Previdência dos Servidores Municipais de Nova Iguaçu)</a:t>
            </a:r>
            <a:endParaRPr b="0" lang="pt-BR" sz="28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TextShape 1"/>
          <p:cNvSpPr txBox="1"/>
          <p:nvPr/>
        </p:nvSpPr>
        <p:spPr>
          <a:xfrm>
            <a:off x="1384560" y="0"/>
            <a:ext cx="3980520" cy="1325160"/>
          </a:xfrm>
          <a:prstGeom prst="rect">
            <a:avLst/>
          </a:prstGeom>
          <a:noFill/>
          <a:ln>
            <a:noFill/>
          </a:ln>
        </p:spPr>
        <p:txBody>
          <a:bodyPr anchor="ctr">
            <a:noAutofit/>
          </a:bodyPr>
          <a:p>
            <a:pPr algn="ctr">
              <a:lnSpc>
                <a:spcPct val="90000"/>
              </a:lnSpc>
            </a:pPr>
            <a:r>
              <a:rPr b="1" lang="pt-BR" sz="4400" spc="-1" strike="noStrike">
                <a:solidFill>
                  <a:srgbClr val="000000"/>
                </a:solidFill>
                <a:latin typeface="Calibri Light"/>
              </a:rPr>
              <a:t>Plano de Custeio</a:t>
            </a:r>
            <a:endParaRPr b="0" lang="pt-BR" sz="4400" spc="-1" strike="noStrike">
              <a:solidFill>
                <a:srgbClr val="000000"/>
              </a:solidFill>
              <a:latin typeface="Calibri"/>
            </a:endParaRPr>
          </a:p>
        </p:txBody>
      </p:sp>
      <p:pic>
        <p:nvPicPr>
          <p:cNvPr id="289" name="Imagem 3" descr=""/>
          <p:cNvPicPr/>
          <p:nvPr/>
        </p:nvPicPr>
        <p:blipFill>
          <a:blip r:embed="rId1"/>
          <a:stretch/>
        </p:blipFill>
        <p:spPr>
          <a:xfrm>
            <a:off x="11237760" y="138240"/>
            <a:ext cx="837720" cy="765360"/>
          </a:xfrm>
          <a:prstGeom prst="rect">
            <a:avLst/>
          </a:prstGeom>
          <a:ln>
            <a:noFill/>
          </a:ln>
        </p:spPr>
      </p:pic>
      <p:pic>
        <p:nvPicPr>
          <p:cNvPr id="290" name="Picture 10" descr="Câmara Municipal Nova Iguaçu"/>
          <p:cNvPicPr/>
          <p:nvPr/>
        </p:nvPicPr>
        <p:blipFill>
          <a:blip r:embed="rId2"/>
          <a:stretch/>
        </p:blipFill>
        <p:spPr>
          <a:xfrm>
            <a:off x="90360" y="138240"/>
            <a:ext cx="1177920" cy="1142640"/>
          </a:xfrm>
          <a:prstGeom prst="rect">
            <a:avLst/>
          </a:prstGeom>
          <a:ln>
            <a:noFill/>
          </a:ln>
        </p:spPr>
      </p:pic>
      <p:graphicFrame>
        <p:nvGraphicFramePr>
          <p:cNvPr id="291" name="Table 2"/>
          <p:cNvGraphicFramePr/>
          <p:nvPr/>
        </p:nvGraphicFramePr>
        <p:xfrm>
          <a:off x="5770440" y="20520"/>
          <a:ext cx="4496400" cy="6786000"/>
        </p:xfrm>
        <a:graphic>
          <a:graphicData uri="http://schemas.openxmlformats.org/drawingml/2006/table">
            <a:tbl>
              <a:tblPr/>
              <a:tblGrid>
                <a:gridCol w="759600"/>
                <a:gridCol w="884160"/>
                <a:gridCol w="1387080"/>
                <a:gridCol w="1465560"/>
              </a:tblGrid>
              <a:tr h="243360">
                <a:tc>
                  <a:txBody>
                    <a:bodyPr lIns="28800" rIns="28800" tIns="0" bIns="0" anchor="ctr">
                      <a:noAutofit/>
                    </a:bodyPr>
                    <a:p>
                      <a:pPr algn="ctr">
                        <a:lnSpc>
                          <a:spcPct val="115000"/>
                        </a:lnSpc>
                      </a:pPr>
                      <a:r>
                        <a:rPr b="1" lang="pt-BR" sz="1300" spc="-1" strike="noStrike">
                          <a:solidFill>
                            <a:srgbClr val="ffffff"/>
                          </a:solidFill>
                          <a:latin typeface="Calibri Light"/>
                          <a:ea typeface="Times New Roman"/>
                        </a:rPr>
                        <a:t>Ano</a:t>
                      </a:r>
                      <a:endParaRPr b="0" lang="pt-BR" sz="13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a6a6a6"/>
                    </a:solidFill>
                  </a:tcPr>
                </a:tc>
                <a:tc>
                  <a:txBody>
                    <a:bodyPr lIns="28800" rIns="28800" tIns="0" bIns="0" anchor="ctr">
                      <a:noAutofit/>
                    </a:bodyPr>
                    <a:p>
                      <a:pPr algn="ctr">
                        <a:lnSpc>
                          <a:spcPct val="115000"/>
                        </a:lnSpc>
                      </a:pPr>
                      <a:r>
                        <a:rPr b="1" lang="pt-BR" sz="1300" spc="-1" strike="noStrike">
                          <a:solidFill>
                            <a:srgbClr val="ffffff"/>
                          </a:solidFill>
                          <a:latin typeface="Calibri Light"/>
                          <a:ea typeface="Times New Roman"/>
                        </a:rPr>
                        <a:t>Percentual</a:t>
                      </a:r>
                      <a:endParaRPr b="0" lang="pt-BR" sz="13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a6a6a6"/>
                    </a:solidFill>
                  </a:tcPr>
                </a:tc>
                <a:tc>
                  <a:txBody>
                    <a:bodyPr lIns="28800" rIns="28800" tIns="0" bIns="0" anchor="ctr">
                      <a:noAutofit/>
                    </a:bodyPr>
                    <a:p>
                      <a:pPr algn="ctr">
                        <a:lnSpc>
                          <a:spcPct val="115000"/>
                        </a:lnSpc>
                      </a:pPr>
                      <a:r>
                        <a:rPr b="1" lang="pt-BR" sz="1300" spc="-1" strike="noStrike">
                          <a:solidFill>
                            <a:srgbClr val="ffffff"/>
                          </a:solidFill>
                          <a:latin typeface="Calibri Light"/>
                          <a:ea typeface="Times New Roman"/>
                        </a:rPr>
                        <a:t>Juros</a:t>
                      </a:r>
                      <a:endParaRPr b="0" lang="pt-BR" sz="13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a6a6a6"/>
                    </a:solidFill>
                  </a:tcPr>
                </a:tc>
                <a:tc>
                  <a:txBody>
                    <a:bodyPr lIns="28800" rIns="28800" tIns="0" bIns="0" anchor="ctr">
                      <a:noAutofit/>
                    </a:bodyPr>
                    <a:p>
                      <a:pPr algn="ctr">
                        <a:lnSpc>
                          <a:spcPct val="115000"/>
                        </a:lnSpc>
                      </a:pPr>
                      <a:r>
                        <a:rPr b="1" lang="pt-BR" sz="1300" spc="-1" strike="noStrike">
                          <a:solidFill>
                            <a:srgbClr val="ffffff"/>
                          </a:solidFill>
                          <a:latin typeface="Calibri Light"/>
                          <a:ea typeface="Times New Roman"/>
                        </a:rPr>
                        <a:t>(-) Pagamento</a:t>
                      </a:r>
                      <a:endParaRPr b="0" lang="pt-BR" sz="13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a6a6a6"/>
                    </a:solidFill>
                  </a:tcPr>
                </a:tc>
              </a:tr>
              <a:tr h="186840">
                <a:tc>
                  <a:txBody>
                    <a:bodyPr lIns="28800" rIns="28800" tIns="0" bIns="0" anchor="ctr">
                      <a:noAutofit/>
                    </a:bodyPr>
                    <a:p>
                      <a:pPr algn="ctr">
                        <a:lnSpc>
                          <a:spcPct val="115000"/>
                        </a:lnSpc>
                      </a:pPr>
                      <a:r>
                        <a:rPr b="0" lang="pt-BR" sz="1100" spc="-1" strike="noStrike">
                          <a:solidFill>
                            <a:srgbClr val="000000"/>
                          </a:solidFill>
                          <a:latin typeface="Calibri Light"/>
                          <a:ea typeface="Times New Roman"/>
                        </a:rPr>
                        <a:t>2020</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38,83%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0" lang="pt-BR" sz="1100" spc="-1" strike="noStrike">
                          <a:solidFill>
                            <a:srgbClr val="000000"/>
                          </a:solidFill>
                          <a:latin typeface="Calibri Light"/>
                          <a:ea typeface="Calibri"/>
                        </a:rPr>
                        <a:t>-161.370.352,37</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108.574.730,05</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186840">
                <a:tc>
                  <a:txBody>
                    <a:bodyPr lIns="28800" rIns="28800" tIns="0" bIns="0" anchor="ctr">
                      <a:noAutofit/>
                    </a:bodyPr>
                    <a:p>
                      <a:pPr algn="ctr">
                        <a:lnSpc>
                          <a:spcPct val="115000"/>
                        </a:lnSpc>
                      </a:pPr>
                      <a:r>
                        <a:rPr b="0" lang="pt-BR" sz="1100" spc="-1" strike="noStrike">
                          <a:solidFill>
                            <a:srgbClr val="000000"/>
                          </a:solidFill>
                          <a:latin typeface="Calibri Light"/>
                          <a:ea typeface="Times New Roman"/>
                        </a:rPr>
                        <a:t>2021</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43,90%</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0" lang="pt-BR" sz="1100" spc="-1" strike="noStrike">
                          <a:solidFill>
                            <a:srgbClr val="000000"/>
                          </a:solidFill>
                          <a:latin typeface="Calibri Light"/>
                          <a:ea typeface="Calibri"/>
                        </a:rPr>
                        <a:t>-164.469.455,40</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123.973.679,60</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186840">
                <a:tc>
                  <a:txBody>
                    <a:bodyPr lIns="28800" rIns="28800" tIns="0" bIns="0" anchor="ctr">
                      <a:noAutofit/>
                    </a:bodyPr>
                    <a:p>
                      <a:pPr algn="ctr">
                        <a:lnSpc>
                          <a:spcPct val="115000"/>
                        </a:lnSpc>
                      </a:pPr>
                      <a:r>
                        <a:rPr b="0" lang="pt-BR" sz="1100" spc="-1" strike="noStrike">
                          <a:solidFill>
                            <a:srgbClr val="000000"/>
                          </a:solidFill>
                          <a:latin typeface="Calibri Light"/>
                          <a:ea typeface="Times New Roman"/>
                        </a:rPr>
                        <a:t>2022</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48,87%</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0" lang="pt-BR" sz="1100" spc="-1" strike="noStrike">
                          <a:solidFill>
                            <a:srgbClr val="000000"/>
                          </a:solidFill>
                          <a:latin typeface="Calibri Light"/>
                          <a:ea typeface="Calibri"/>
                        </a:rPr>
                        <a:t>-166.846.557,44</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139.372.629,14</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186840">
                <a:tc>
                  <a:txBody>
                    <a:bodyPr lIns="28800" rIns="28800" tIns="0" bIns="0" anchor="ctr">
                      <a:noAutofit/>
                    </a:bodyPr>
                    <a:p>
                      <a:pPr algn="ctr">
                        <a:lnSpc>
                          <a:spcPct val="115000"/>
                        </a:lnSpc>
                      </a:pPr>
                      <a:r>
                        <a:rPr b="0" lang="pt-BR" sz="1100" spc="-1" strike="noStrike">
                          <a:solidFill>
                            <a:srgbClr val="000000"/>
                          </a:solidFill>
                          <a:latin typeface="Calibri Light"/>
                          <a:ea typeface="Times New Roman"/>
                        </a:rPr>
                        <a:t>2023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62,33%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0" lang="pt-BR" sz="1100" spc="-1" strike="noStrike">
                          <a:solidFill>
                            <a:srgbClr val="000000"/>
                          </a:solidFill>
                          <a:latin typeface="Calibri Light"/>
                          <a:ea typeface="Calibri"/>
                        </a:rPr>
                        <a:t>-168.459.277,03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179.546.751,72</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186840">
                <a:tc>
                  <a:txBody>
                    <a:bodyPr lIns="28800" rIns="28800" tIns="0" bIns="0" anchor="ctr">
                      <a:noAutofit/>
                    </a:bodyPr>
                    <a:p>
                      <a:pPr algn="ctr">
                        <a:lnSpc>
                          <a:spcPct val="115000"/>
                        </a:lnSpc>
                      </a:pPr>
                      <a:r>
                        <a:rPr b="0" lang="pt-BR" sz="1100" spc="-1" strike="noStrike">
                          <a:solidFill>
                            <a:srgbClr val="000000"/>
                          </a:solidFill>
                          <a:latin typeface="Calibri Light"/>
                          <a:ea typeface="Times New Roman"/>
                        </a:rPr>
                        <a:t>2024</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62,33%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0" lang="pt-BR" sz="1100" spc="-1" strike="noStrike">
                          <a:solidFill>
                            <a:srgbClr val="000000"/>
                          </a:solidFill>
                          <a:latin typeface="Calibri Light"/>
                          <a:ea typeface="Calibri"/>
                        </a:rPr>
                        <a:t>-167.808.442,27</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181.342.219,24</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186840">
                <a:tc>
                  <a:txBody>
                    <a:bodyPr lIns="28800" rIns="28800" tIns="0" bIns="0" anchor="ctr">
                      <a:noAutofit/>
                    </a:bodyPr>
                    <a:p>
                      <a:pPr algn="ctr">
                        <a:lnSpc>
                          <a:spcPct val="115000"/>
                        </a:lnSpc>
                      </a:pPr>
                      <a:r>
                        <a:rPr b="0" lang="pt-BR" sz="1100" spc="-1" strike="noStrike">
                          <a:solidFill>
                            <a:srgbClr val="000000"/>
                          </a:solidFill>
                          <a:latin typeface="Calibri Light"/>
                          <a:ea typeface="Times New Roman"/>
                        </a:rPr>
                        <a:t>2025</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62,33%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0" lang="pt-BR" sz="1100" spc="-1" strike="noStrike">
                          <a:solidFill>
                            <a:srgbClr val="000000"/>
                          </a:solidFill>
                          <a:latin typeface="Calibri Light"/>
                          <a:ea typeface="Calibri"/>
                        </a:rPr>
                        <a:t>-167.014.009,56</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183.155.641,43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186840">
                <a:tc>
                  <a:txBody>
                    <a:bodyPr lIns="28800" rIns="28800" tIns="0" bIns="0" anchor="ctr">
                      <a:noAutofit/>
                    </a:bodyPr>
                    <a:p>
                      <a:pPr algn="ctr">
                        <a:lnSpc>
                          <a:spcPct val="115000"/>
                        </a:lnSpc>
                      </a:pPr>
                      <a:r>
                        <a:rPr b="0" lang="pt-BR" sz="1100" spc="-1" strike="noStrike">
                          <a:solidFill>
                            <a:srgbClr val="000000"/>
                          </a:solidFill>
                          <a:latin typeface="Calibri Light"/>
                          <a:ea typeface="Times New Roman"/>
                        </a:rPr>
                        <a:t>2026</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62,33%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0" lang="pt-BR" sz="1100" spc="-1" strike="noStrike">
                          <a:solidFill>
                            <a:srgbClr val="000000"/>
                          </a:solidFill>
                          <a:latin typeface="Calibri Light"/>
                          <a:ea typeface="Calibri"/>
                        </a:rPr>
                        <a:t>-166.066.495,77</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184.987.197,85</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186840">
                <a:tc>
                  <a:txBody>
                    <a:bodyPr lIns="28800" rIns="28800" tIns="0" bIns="0" anchor="ctr">
                      <a:noAutofit/>
                    </a:bodyPr>
                    <a:p>
                      <a:pPr algn="ctr">
                        <a:lnSpc>
                          <a:spcPct val="115000"/>
                        </a:lnSpc>
                      </a:pPr>
                      <a:r>
                        <a:rPr b="0" lang="pt-BR" sz="1100" spc="-1" strike="noStrike">
                          <a:solidFill>
                            <a:srgbClr val="000000"/>
                          </a:solidFill>
                          <a:latin typeface="Calibri Light"/>
                          <a:ea typeface="Times New Roman"/>
                        </a:rPr>
                        <a:t>2027</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62,33%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0" lang="pt-BR" sz="1100" spc="-1" strike="noStrike">
                          <a:solidFill>
                            <a:srgbClr val="000000"/>
                          </a:solidFill>
                          <a:latin typeface="Calibri Light"/>
                          <a:ea typeface="Calibri"/>
                        </a:rPr>
                        <a:t>-164.955.850,56</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186.837.069,82</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186840">
                <a:tc>
                  <a:txBody>
                    <a:bodyPr lIns="28800" rIns="28800" tIns="0" bIns="0" anchor="ctr">
                      <a:noAutofit/>
                    </a:bodyPr>
                    <a:p>
                      <a:pPr algn="ctr">
                        <a:lnSpc>
                          <a:spcPct val="115000"/>
                        </a:lnSpc>
                      </a:pPr>
                      <a:r>
                        <a:rPr b="0" lang="pt-BR" sz="1100" spc="-1" strike="noStrike">
                          <a:solidFill>
                            <a:srgbClr val="000000"/>
                          </a:solidFill>
                          <a:latin typeface="Calibri Light"/>
                          <a:ea typeface="Times New Roman"/>
                        </a:rPr>
                        <a:t>2028</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62,33%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0" lang="pt-BR" sz="1100" spc="-1" strike="noStrike">
                          <a:solidFill>
                            <a:srgbClr val="000000"/>
                          </a:solidFill>
                          <a:latin typeface="Calibri Light"/>
                          <a:ea typeface="Calibri"/>
                        </a:rPr>
                        <a:t>-163.671.422,99</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188.705.440,52</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186840">
                <a:tc>
                  <a:txBody>
                    <a:bodyPr lIns="28800" rIns="28800" tIns="0" bIns="0" anchor="ctr">
                      <a:noAutofit/>
                    </a:bodyPr>
                    <a:p>
                      <a:pPr algn="ctr">
                        <a:lnSpc>
                          <a:spcPct val="115000"/>
                        </a:lnSpc>
                      </a:pPr>
                      <a:r>
                        <a:rPr b="0" lang="pt-BR" sz="1100" spc="-1" strike="noStrike">
                          <a:solidFill>
                            <a:srgbClr val="000000"/>
                          </a:solidFill>
                          <a:latin typeface="Calibri Light"/>
                          <a:ea typeface="Times New Roman"/>
                        </a:rPr>
                        <a:t>2029</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62,33%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0" lang="pt-BR" sz="1100" spc="-1" strike="noStrike">
                          <a:solidFill>
                            <a:srgbClr val="000000"/>
                          </a:solidFill>
                          <a:latin typeface="Calibri Light"/>
                          <a:ea typeface="Calibri"/>
                        </a:rPr>
                        <a:t>-162.201.926,16</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190.592.494,93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186840">
                <a:tc>
                  <a:txBody>
                    <a:bodyPr lIns="28800" rIns="28800" tIns="0" bIns="0" anchor="ctr">
                      <a:noAutofit/>
                    </a:bodyPr>
                    <a:p>
                      <a:pPr algn="ctr">
                        <a:lnSpc>
                          <a:spcPct val="115000"/>
                        </a:lnSpc>
                      </a:pPr>
                      <a:r>
                        <a:rPr b="0" lang="pt-BR" sz="1100" spc="-1" strike="noStrike">
                          <a:solidFill>
                            <a:srgbClr val="000000"/>
                          </a:solidFill>
                          <a:latin typeface="Calibri Light"/>
                          <a:ea typeface="Times New Roman"/>
                        </a:rPr>
                        <a:t>2030</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62,33%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0" lang="pt-BR" sz="1100" spc="-1" strike="noStrike">
                          <a:solidFill>
                            <a:srgbClr val="000000"/>
                          </a:solidFill>
                          <a:latin typeface="Calibri Light"/>
                          <a:ea typeface="Calibri"/>
                        </a:rPr>
                        <a:t>-160.535.399,77</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192.498.419,88</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186840">
                <a:tc>
                  <a:txBody>
                    <a:bodyPr lIns="28800" rIns="28800" tIns="0" bIns="0" anchor="ctr">
                      <a:noAutofit/>
                    </a:bodyPr>
                    <a:p>
                      <a:pPr algn="ctr">
                        <a:lnSpc>
                          <a:spcPct val="115000"/>
                        </a:lnSpc>
                      </a:pPr>
                      <a:r>
                        <a:rPr b="0" lang="pt-BR" sz="1100" spc="-1" strike="noStrike">
                          <a:solidFill>
                            <a:srgbClr val="000000"/>
                          </a:solidFill>
                          <a:latin typeface="Calibri Light"/>
                          <a:ea typeface="Times New Roman"/>
                        </a:rPr>
                        <a:t>2031</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62,33%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0" lang="pt-BR" sz="1100" spc="-1" strike="noStrike">
                          <a:solidFill>
                            <a:srgbClr val="000000"/>
                          </a:solidFill>
                          <a:latin typeface="Calibri Light"/>
                          <a:ea typeface="Calibri"/>
                        </a:rPr>
                        <a:t>-158.659.170,49</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194.423.404,08</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186840">
                <a:tc>
                  <a:txBody>
                    <a:bodyPr lIns="28800" rIns="28800" tIns="0" bIns="0" anchor="ctr">
                      <a:noAutofit/>
                    </a:bodyPr>
                    <a:p>
                      <a:pPr algn="ctr">
                        <a:lnSpc>
                          <a:spcPct val="115000"/>
                        </a:lnSpc>
                      </a:pPr>
                      <a:r>
                        <a:rPr b="0" lang="pt-BR" sz="1100" spc="-1" strike="noStrike">
                          <a:solidFill>
                            <a:srgbClr val="000000"/>
                          </a:solidFill>
                          <a:latin typeface="Calibri Light"/>
                          <a:ea typeface="Times New Roman"/>
                        </a:rPr>
                        <a:t>2032</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62,33%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0" lang="pt-BR" sz="1100" spc="-1" strike="noStrike">
                          <a:solidFill>
                            <a:srgbClr val="000000"/>
                          </a:solidFill>
                          <a:latin typeface="Calibri Light"/>
                          <a:ea typeface="Calibri"/>
                        </a:rPr>
                        <a:t>-156.559.809,98</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196.367.638,12</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186840">
                <a:tc>
                  <a:txBody>
                    <a:bodyPr lIns="28800" rIns="28800" tIns="0" bIns="0" anchor="ctr">
                      <a:noAutofit/>
                    </a:bodyPr>
                    <a:p>
                      <a:pPr algn="ctr">
                        <a:lnSpc>
                          <a:spcPct val="115000"/>
                        </a:lnSpc>
                      </a:pPr>
                      <a:r>
                        <a:rPr b="0" lang="pt-BR" sz="1100" spc="-1" strike="noStrike">
                          <a:solidFill>
                            <a:srgbClr val="000000"/>
                          </a:solidFill>
                          <a:latin typeface="Calibri Light"/>
                          <a:ea typeface="Times New Roman"/>
                        </a:rPr>
                        <a:t>2033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62,33%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0" lang="pt-BR" sz="1100" spc="-1" strike="noStrike">
                          <a:solidFill>
                            <a:srgbClr val="000000"/>
                          </a:solidFill>
                          <a:latin typeface="Calibri Light"/>
                          <a:ea typeface="Calibri"/>
                        </a:rPr>
                        <a:t>-154.223.090,47</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198.331.314,50</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186840">
                <a:tc>
                  <a:txBody>
                    <a:bodyPr lIns="28800" rIns="28800" tIns="0" bIns="0" anchor="ctr">
                      <a:noAutofit/>
                    </a:bodyPr>
                    <a:p>
                      <a:pPr algn="ctr">
                        <a:lnSpc>
                          <a:spcPct val="115000"/>
                        </a:lnSpc>
                      </a:pPr>
                      <a:r>
                        <a:rPr b="0" lang="pt-BR" sz="1100" spc="-1" strike="noStrike">
                          <a:solidFill>
                            <a:srgbClr val="000000"/>
                          </a:solidFill>
                          <a:latin typeface="Calibri Light"/>
                          <a:ea typeface="Times New Roman"/>
                        </a:rPr>
                        <a:t>2034</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62,33%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0" lang="pt-BR" sz="1100" spc="-1" strike="noStrike">
                          <a:solidFill>
                            <a:srgbClr val="000000"/>
                          </a:solidFill>
                          <a:latin typeface="Calibri Light"/>
                          <a:ea typeface="Calibri"/>
                        </a:rPr>
                        <a:t>-151.633.937,72</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200.314.627,64</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186840">
                <a:tc>
                  <a:txBody>
                    <a:bodyPr lIns="28800" rIns="28800" tIns="0" bIns="0" anchor="ctr">
                      <a:noAutofit/>
                    </a:bodyPr>
                    <a:p>
                      <a:pPr algn="ctr">
                        <a:lnSpc>
                          <a:spcPct val="115000"/>
                        </a:lnSpc>
                      </a:pPr>
                      <a:r>
                        <a:rPr b="0" lang="pt-BR" sz="1100" spc="-1" strike="noStrike">
                          <a:solidFill>
                            <a:srgbClr val="000000"/>
                          </a:solidFill>
                          <a:latin typeface="Calibri Light"/>
                          <a:ea typeface="Times New Roman"/>
                        </a:rPr>
                        <a:t>2035</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62,33%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0" lang="pt-BR" sz="1100" spc="-1" strike="noStrike">
                          <a:solidFill>
                            <a:srgbClr val="000000"/>
                          </a:solidFill>
                          <a:latin typeface="Calibri Light"/>
                          <a:ea typeface="Calibri"/>
                        </a:rPr>
                        <a:t>-148.776.381,22</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202.317.773,92</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186840">
                <a:tc>
                  <a:txBody>
                    <a:bodyPr lIns="28800" rIns="28800" tIns="0" bIns="0" anchor="ctr">
                      <a:noAutofit/>
                    </a:bodyPr>
                    <a:p>
                      <a:pPr algn="ctr">
                        <a:lnSpc>
                          <a:spcPct val="115000"/>
                        </a:lnSpc>
                      </a:pPr>
                      <a:r>
                        <a:rPr b="0" lang="pt-BR" sz="1100" spc="-1" strike="noStrike">
                          <a:solidFill>
                            <a:srgbClr val="000000"/>
                          </a:solidFill>
                          <a:latin typeface="Calibri Light"/>
                          <a:ea typeface="Times New Roman"/>
                        </a:rPr>
                        <a:t>2036</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62,33%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0" lang="pt-BR" sz="1100" spc="-1" strike="noStrike">
                          <a:solidFill>
                            <a:srgbClr val="000000"/>
                          </a:solidFill>
                          <a:latin typeface="Calibri Light"/>
                          <a:ea typeface="Calibri"/>
                        </a:rPr>
                        <a:t>-145.633.501,46</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204.340.951,66</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186840">
                <a:tc>
                  <a:txBody>
                    <a:bodyPr lIns="28800" rIns="28800" tIns="0" bIns="0" anchor="ctr">
                      <a:noAutofit/>
                    </a:bodyPr>
                    <a:p>
                      <a:pPr algn="ctr">
                        <a:lnSpc>
                          <a:spcPct val="115000"/>
                        </a:lnSpc>
                      </a:pPr>
                      <a:r>
                        <a:rPr b="0" lang="pt-BR" sz="1100" spc="-1" strike="noStrike">
                          <a:solidFill>
                            <a:srgbClr val="000000"/>
                          </a:solidFill>
                          <a:latin typeface="Calibri Light"/>
                          <a:ea typeface="Times New Roman"/>
                        </a:rPr>
                        <a:t>2037</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62,33%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0" lang="pt-BR" sz="1100" spc="-1" strike="noStrike">
                          <a:solidFill>
                            <a:srgbClr val="000000"/>
                          </a:solidFill>
                          <a:latin typeface="Calibri Light"/>
                          <a:ea typeface="Calibri"/>
                        </a:rPr>
                        <a:t>-142.187.374,14</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206.384.361,17</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186840">
                <a:tc>
                  <a:txBody>
                    <a:bodyPr lIns="28800" rIns="28800" tIns="0" bIns="0" anchor="ctr">
                      <a:noAutofit/>
                    </a:bodyPr>
                    <a:p>
                      <a:pPr algn="ctr">
                        <a:lnSpc>
                          <a:spcPct val="115000"/>
                        </a:lnSpc>
                      </a:pPr>
                      <a:r>
                        <a:rPr b="0" lang="pt-BR" sz="1100" spc="-1" strike="noStrike">
                          <a:solidFill>
                            <a:srgbClr val="000000"/>
                          </a:solidFill>
                          <a:latin typeface="Calibri Light"/>
                          <a:ea typeface="Times New Roman"/>
                        </a:rPr>
                        <a:t>2038</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62,33%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0" lang="pt-BR" sz="1100" spc="-1" strike="noStrike">
                          <a:solidFill>
                            <a:srgbClr val="000000"/>
                          </a:solidFill>
                          <a:latin typeface="Calibri Light"/>
                          <a:ea typeface="Calibri"/>
                        </a:rPr>
                        <a:t>-138.419.011,00</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208.448.204,79</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186840">
                <a:tc>
                  <a:txBody>
                    <a:bodyPr lIns="28800" rIns="28800" tIns="0" bIns="0" anchor="ctr">
                      <a:noAutofit/>
                    </a:bodyPr>
                    <a:p>
                      <a:pPr algn="ctr">
                        <a:lnSpc>
                          <a:spcPct val="115000"/>
                        </a:lnSpc>
                      </a:pPr>
                      <a:r>
                        <a:rPr b="0" lang="pt-BR" sz="1100" spc="-1" strike="noStrike">
                          <a:solidFill>
                            <a:srgbClr val="000000"/>
                          </a:solidFill>
                          <a:latin typeface="Calibri Light"/>
                          <a:ea typeface="Times New Roman"/>
                        </a:rPr>
                        <a:t>2039</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62,33%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0" lang="pt-BR" sz="1100" spc="-1" strike="noStrike">
                          <a:solidFill>
                            <a:srgbClr val="000000"/>
                          </a:solidFill>
                          <a:latin typeface="Calibri Light"/>
                          <a:ea typeface="Calibri"/>
                        </a:rPr>
                        <a:t>-134.308.297,32</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210.532.686,83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186840">
                <a:tc>
                  <a:txBody>
                    <a:bodyPr lIns="28800" rIns="28800" tIns="0" bIns="0" anchor="ctr">
                      <a:noAutofit/>
                    </a:bodyPr>
                    <a:p>
                      <a:pPr algn="ctr">
                        <a:lnSpc>
                          <a:spcPct val="115000"/>
                        </a:lnSpc>
                      </a:pPr>
                      <a:r>
                        <a:rPr b="0" lang="pt-BR" sz="1100" spc="-1" strike="noStrike">
                          <a:solidFill>
                            <a:srgbClr val="000000"/>
                          </a:solidFill>
                          <a:latin typeface="Calibri Light"/>
                          <a:ea typeface="Times New Roman"/>
                        </a:rPr>
                        <a:t>2040</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62,33%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0" lang="pt-BR" sz="1100" spc="-1" strike="noStrike">
                          <a:solidFill>
                            <a:srgbClr val="000000"/>
                          </a:solidFill>
                          <a:latin typeface="Calibri Light"/>
                          <a:ea typeface="Calibri"/>
                        </a:rPr>
                        <a:t>-129.833.925,66</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212.638.013,70</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186840">
                <a:tc>
                  <a:txBody>
                    <a:bodyPr lIns="28800" rIns="28800" tIns="0" bIns="0" anchor="ctr">
                      <a:noAutofit/>
                    </a:bodyPr>
                    <a:p>
                      <a:pPr algn="ctr">
                        <a:lnSpc>
                          <a:spcPct val="115000"/>
                        </a:lnSpc>
                      </a:pPr>
                      <a:r>
                        <a:rPr b="0" lang="pt-BR" sz="1100" spc="-1" strike="noStrike">
                          <a:solidFill>
                            <a:srgbClr val="000000"/>
                          </a:solidFill>
                          <a:latin typeface="Calibri Light"/>
                          <a:ea typeface="Times New Roman"/>
                        </a:rPr>
                        <a:t>2041</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62,33%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0" lang="pt-BR" sz="1100" spc="-1" strike="noStrike">
                          <a:solidFill>
                            <a:srgbClr val="000000"/>
                          </a:solidFill>
                          <a:latin typeface="Calibri Light"/>
                          <a:ea typeface="Calibri"/>
                        </a:rPr>
                        <a:t>-124.973.325,69</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214.764.393,84</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186840">
                <a:tc>
                  <a:txBody>
                    <a:bodyPr lIns="28800" rIns="28800" tIns="0" bIns="0" anchor="ctr">
                      <a:noAutofit/>
                    </a:bodyPr>
                    <a:p>
                      <a:pPr algn="ctr">
                        <a:lnSpc>
                          <a:spcPct val="115000"/>
                        </a:lnSpc>
                      </a:pPr>
                      <a:r>
                        <a:rPr b="0" lang="pt-BR" sz="1100" spc="-1" strike="noStrike">
                          <a:solidFill>
                            <a:srgbClr val="000000"/>
                          </a:solidFill>
                          <a:latin typeface="Calibri Light"/>
                          <a:ea typeface="Times New Roman"/>
                        </a:rPr>
                        <a:t>2042</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62,33%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0" lang="pt-BR" sz="1100" spc="-1" strike="noStrike">
                          <a:solidFill>
                            <a:srgbClr val="000000"/>
                          </a:solidFill>
                          <a:latin typeface="Calibri Light"/>
                          <a:ea typeface="Calibri"/>
                        </a:rPr>
                        <a:t>-119.702.589,99</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216.912.037,78</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186840">
                <a:tc>
                  <a:txBody>
                    <a:bodyPr lIns="28800" rIns="28800" tIns="0" bIns="0" anchor="ctr">
                      <a:noAutofit/>
                    </a:bodyPr>
                    <a:p>
                      <a:pPr algn="ctr">
                        <a:lnSpc>
                          <a:spcPct val="115000"/>
                        </a:lnSpc>
                      </a:pPr>
                      <a:r>
                        <a:rPr b="0" lang="pt-BR" sz="1100" spc="-1" strike="noStrike">
                          <a:solidFill>
                            <a:srgbClr val="000000"/>
                          </a:solidFill>
                          <a:latin typeface="Calibri Light"/>
                          <a:ea typeface="Times New Roman"/>
                        </a:rPr>
                        <a:t>2043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62,33%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0" lang="pt-BR" sz="1100" spc="-1" strike="noStrike">
                          <a:solidFill>
                            <a:srgbClr val="000000"/>
                          </a:solidFill>
                          <a:latin typeface="Calibri Light"/>
                          <a:ea typeface="Calibri"/>
                        </a:rPr>
                        <a:t>-113.996.395,41</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219.081.158,16</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186840">
                <a:tc>
                  <a:txBody>
                    <a:bodyPr lIns="28800" rIns="28800" tIns="0" bIns="0" anchor="ctr">
                      <a:noAutofit/>
                    </a:bodyPr>
                    <a:p>
                      <a:pPr algn="ctr">
                        <a:lnSpc>
                          <a:spcPct val="115000"/>
                        </a:lnSpc>
                      </a:pPr>
                      <a:r>
                        <a:rPr b="0" lang="pt-BR" sz="1100" spc="-1" strike="noStrike">
                          <a:solidFill>
                            <a:srgbClr val="000000"/>
                          </a:solidFill>
                          <a:latin typeface="Calibri Light"/>
                          <a:ea typeface="Times New Roman"/>
                        </a:rPr>
                        <a:t>2044</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62,33%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0" lang="pt-BR" sz="1100" spc="-1" strike="noStrike">
                          <a:solidFill>
                            <a:srgbClr val="000000"/>
                          </a:solidFill>
                          <a:latin typeface="Calibri Light"/>
                          <a:ea typeface="Calibri"/>
                        </a:rPr>
                        <a:t>-107.827.919,83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221.271.969,74</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186840">
                <a:tc>
                  <a:txBody>
                    <a:bodyPr lIns="28800" rIns="28800" tIns="0" bIns="0" anchor="ctr">
                      <a:noAutofit/>
                    </a:bodyPr>
                    <a:p>
                      <a:pPr algn="ctr">
                        <a:lnSpc>
                          <a:spcPct val="115000"/>
                        </a:lnSpc>
                      </a:pPr>
                      <a:r>
                        <a:rPr b="0" lang="pt-BR" sz="1100" spc="-1" strike="noStrike">
                          <a:solidFill>
                            <a:srgbClr val="000000"/>
                          </a:solidFill>
                          <a:latin typeface="Calibri Light"/>
                          <a:ea typeface="Times New Roman"/>
                        </a:rPr>
                        <a:t>2045</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62,33%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0" lang="pt-BR" sz="1100" spc="-1" strike="noStrike">
                          <a:solidFill>
                            <a:srgbClr val="000000"/>
                          </a:solidFill>
                          <a:latin typeface="Calibri Light"/>
                          <a:ea typeface="Calibri"/>
                        </a:rPr>
                        <a:t>-101.168.754,10</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223.484.689,43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186840">
                <a:tc>
                  <a:txBody>
                    <a:bodyPr lIns="28800" rIns="28800" tIns="0" bIns="0" anchor="ctr">
                      <a:noAutofit/>
                    </a:bodyPr>
                    <a:p>
                      <a:pPr algn="ctr">
                        <a:lnSpc>
                          <a:spcPct val="115000"/>
                        </a:lnSpc>
                      </a:pPr>
                      <a:r>
                        <a:rPr b="0" lang="pt-BR" sz="1100" spc="-1" strike="noStrike">
                          <a:solidFill>
                            <a:srgbClr val="000000"/>
                          </a:solidFill>
                          <a:latin typeface="Calibri Light"/>
                          <a:ea typeface="Times New Roman"/>
                        </a:rPr>
                        <a:t>2046</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62,33%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0" lang="pt-BR" sz="1100" spc="-1" strike="noStrike">
                          <a:solidFill>
                            <a:srgbClr val="000000"/>
                          </a:solidFill>
                          <a:latin typeface="Calibri Light"/>
                          <a:ea typeface="Calibri"/>
                        </a:rPr>
                        <a:t>-93.988.808,70</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225.719.536,33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186840">
                <a:tc>
                  <a:txBody>
                    <a:bodyPr lIns="28800" rIns="28800" tIns="0" bIns="0" anchor="ctr">
                      <a:noAutofit/>
                    </a:bodyPr>
                    <a:p>
                      <a:pPr algn="ctr">
                        <a:lnSpc>
                          <a:spcPct val="115000"/>
                        </a:lnSpc>
                      </a:pPr>
                      <a:r>
                        <a:rPr b="0" lang="pt-BR" sz="1100" spc="-1" strike="noStrike">
                          <a:solidFill>
                            <a:srgbClr val="000000"/>
                          </a:solidFill>
                          <a:latin typeface="Calibri Light"/>
                          <a:ea typeface="Times New Roman"/>
                        </a:rPr>
                        <a:t>2047</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62,33%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0" lang="pt-BR" sz="1100" spc="-1" strike="noStrike">
                          <a:solidFill>
                            <a:srgbClr val="000000"/>
                          </a:solidFill>
                          <a:latin typeface="Calibri Light"/>
                          <a:ea typeface="Calibri"/>
                        </a:rPr>
                        <a:t>-86.256.214,99</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227.976.731,69</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186840">
                <a:tc>
                  <a:txBody>
                    <a:bodyPr lIns="28800" rIns="28800" tIns="0" bIns="0" anchor="ctr">
                      <a:noAutofit/>
                    </a:bodyPr>
                    <a:p>
                      <a:pPr algn="ctr">
                        <a:lnSpc>
                          <a:spcPct val="115000"/>
                        </a:lnSpc>
                      </a:pPr>
                      <a:r>
                        <a:rPr b="0" lang="pt-BR" sz="1100" spc="-1" strike="noStrike">
                          <a:solidFill>
                            <a:srgbClr val="000000"/>
                          </a:solidFill>
                          <a:latin typeface="Calibri Light"/>
                          <a:ea typeface="Times New Roman"/>
                        </a:rPr>
                        <a:t>2048</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62,33%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0" lang="pt-BR" sz="1100" spc="-1" strike="noStrike">
                          <a:solidFill>
                            <a:srgbClr val="000000"/>
                          </a:solidFill>
                          <a:latin typeface="Calibri Light"/>
                          <a:ea typeface="Calibri"/>
                        </a:rPr>
                        <a:t>-77.937.220,66</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230.256.499,01</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186840">
                <a:tc>
                  <a:txBody>
                    <a:bodyPr lIns="28800" rIns="28800" tIns="0" bIns="0" anchor="ctr">
                      <a:noAutofit/>
                    </a:bodyPr>
                    <a:p>
                      <a:pPr algn="ctr">
                        <a:lnSpc>
                          <a:spcPct val="115000"/>
                        </a:lnSpc>
                      </a:pPr>
                      <a:r>
                        <a:rPr b="0" lang="pt-BR" sz="1100" spc="-1" strike="noStrike">
                          <a:solidFill>
                            <a:srgbClr val="000000"/>
                          </a:solidFill>
                          <a:latin typeface="Calibri Light"/>
                          <a:ea typeface="Times New Roman"/>
                        </a:rPr>
                        <a:t>2049</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62,33%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0" lang="pt-BR" sz="1100" spc="-1" strike="noStrike">
                          <a:solidFill>
                            <a:srgbClr val="000000"/>
                          </a:solidFill>
                          <a:latin typeface="Calibri Light"/>
                          <a:ea typeface="Calibri"/>
                        </a:rPr>
                        <a:t>-68.996.079,02</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232.559.064,00</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186840">
                <a:tc>
                  <a:txBody>
                    <a:bodyPr lIns="28800" rIns="28800" tIns="0" bIns="0" anchor="ctr">
                      <a:noAutofit/>
                    </a:bodyPr>
                    <a:p>
                      <a:pPr algn="ctr">
                        <a:lnSpc>
                          <a:spcPct val="115000"/>
                        </a:lnSpc>
                      </a:pPr>
                      <a:r>
                        <a:rPr b="0" lang="pt-BR" sz="1100" spc="-1" strike="noStrike">
                          <a:solidFill>
                            <a:srgbClr val="000000"/>
                          </a:solidFill>
                          <a:latin typeface="Calibri Light"/>
                          <a:ea typeface="Times New Roman"/>
                        </a:rPr>
                        <a:t>2050</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62,33%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0" lang="pt-BR" sz="1100" spc="-1" strike="noStrike">
                          <a:solidFill>
                            <a:srgbClr val="000000"/>
                          </a:solidFill>
                          <a:latin typeface="Calibri Light"/>
                          <a:ea typeface="Calibri"/>
                        </a:rPr>
                        <a:t>-59.394.931,80</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234.884.654,64</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186840">
                <a:tc>
                  <a:txBody>
                    <a:bodyPr lIns="28800" rIns="28800" tIns="0" bIns="0" anchor="ctr">
                      <a:noAutofit/>
                    </a:bodyPr>
                    <a:p>
                      <a:pPr algn="ctr">
                        <a:lnSpc>
                          <a:spcPct val="115000"/>
                        </a:lnSpc>
                      </a:pPr>
                      <a:r>
                        <a:rPr b="0" lang="pt-BR" sz="1100" spc="-1" strike="noStrike">
                          <a:solidFill>
                            <a:srgbClr val="000000"/>
                          </a:solidFill>
                          <a:latin typeface="Calibri Light"/>
                          <a:ea typeface="Times New Roman"/>
                        </a:rPr>
                        <a:t>2051</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62,33%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0" lang="pt-BR" sz="1100" spc="-1" strike="noStrike">
                          <a:solidFill>
                            <a:srgbClr val="000000"/>
                          </a:solidFill>
                          <a:latin typeface="Calibri Light"/>
                          <a:ea typeface="Calibri"/>
                        </a:rPr>
                        <a:t>-49.093.685,07</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237.233.501,19</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186840">
                <a:tc>
                  <a:txBody>
                    <a:bodyPr lIns="28800" rIns="28800" tIns="0" bIns="0" anchor="ctr">
                      <a:noAutofit/>
                    </a:bodyPr>
                    <a:p>
                      <a:pPr algn="ctr">
                        <a:lnSpc>
                          <a:spcPct val="115000"/>
                        </a:lnSpc>
                      </a:pPr>
                      <a:r>
                        <a:rPr b="0" lang="pt-BR" sz="1100" spc="-1" strike="noStrike">
                          <a:solidFill>
                            <a:srgbClr val="000000"/>
                          </a:solidFill>
                          <a:latin typeface="Calibri Light"/>
                          <a:ea typeface="Times New Roman"/>
                        </a:rPr>
                        <a:t>2052</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62,33%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0" lang="pt-BR" sz="1100" spc="-1" strike="noStrike">
                          <a:solidFill>
                            <a:srgbClr val="000000"/>
                          </a:solidFill>
                          <a:latin typeface="Calibri Light"/>
                          <a:ea typeface="Calibri"/>
                        </a:rPr>
                        <a:t>-38.049.877,86</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239.605.836,20</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186840">
                <a:tc>
                  <a:txBody>
                    <a:bodyPr lIns="28800" rIns="28800" tIns="0" bIns="0" anchor="ctr">
                      <a:noAutofit/>
                    </a:bodyPr>
                    <a:p>
                      <a:pPr algn="ctr">
                        <a:lnSpc>
                          <a:spcPct val="115000"/>
                        </a:lnSpc>
                      </a:pPr>
                      <a:r>
                        <a:rPr b="0" lang="pt-BR" sz="1100" spc="-1" strike="noStrike">
                          <a:solidFill>
                            <a:srgbClr val="000000"/>
                          </a:solidFill>
                          <a:latin typeface="Calibri Light"/>
                          <a:ea typeface="Times New Roman"/>
                        </a:rPr>
                        <a:t>2053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62,33%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0" lang="pt-BR" sz="1100" spc="-1" strike="noStrike">
                          <a:solidFill>
                            <a:srgbClr val="000000"/>
                          </a:solidFill>
                          <a:latin typeface="Calibri Light"/>
                          <a:ea typeface="Calibri"/>
                        </a:rPr>
                        <a:t>-26.218.543,11</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242.001.894,56</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r h="190080">
                <a:tc>
                  <a:txBody>
                    <a:bodyPr lIns="28800" rIns="28800" tIns="0" bIns="0" anchor="ctr">
                      <a:noAutofit/>
                    </a:bodyPr>
                    <a:p>
                      <a:pPr algn="ctr">
                        <a:lnSpc>
                          <a:spcPct val="115000"/>
                        </a:lnSpc>
                      </a:pPr>
                      <a:r>
                        <a:rPr b="0" lang="pt-BR" sz="1100" spc="-1" strike="noStrike">
                          <a:solidFill>
                            <a:srgbClr val="000000"/>
                          </a:solidFill>
                          <a:latin typeface="Calibri Light"/>
                          <a:ea typeface="Times New Roman"/>
                        </a:rPr>
                        <a:t>2054</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62,33%</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0" lang="pt-BR" sz="1100" spc="-1" strike="noStrike">
                          <a:solidFill>
                            <a:srgbClr val="000000"/>
                          </a:solidFill>
                          <a:latin typeface="Calibri Light"/>
                          <a:ea typeface="Calibri"/>
                        </a:rPr>
                        <a:t>-13.552.060,38</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c>
                  <a:txBody>
                    <a:bodyPr lIns="28800" rIns="28800" tIns="0" bIns="0" anchor="ctr">
                      <a:noAutofit/>
                    </a:bodyPr>
                    <a:p>
                      <a:pPr algn="ctr">
                        <a:lnSpc>
                          <a:spcPct val="115000"/>
                        </a:lnSpc>
                      </a:pPr>
                      <a:r>
                        <a:rPr b="1" lang="pt-BR" sz="1100" spc="-1" strike="noStrike">
                          <a:solidFill>
                            <a:srgbClr val="000000"/>
                          </a:solidFill>
                          <a:latin typeface="Calibri Light"/>
                          <a:ea typeface="Calibri"/>
                        </a:rPr>
                        <a:t>244.421.913,51</a:t>
                      </a:r>
                      <a:endParaRPr b="0" lang="pt-BR" sz="1100" spc="-1" strike="noStrike">
                        <a:latin typeface="Times New Roman"/>
                      </a:endParaRPr>
                    </a:p>
                  </a:txBody>
                  <a:tcPr marL="28800" marR="28800">
                    <a:lnL w="12240">
                      <a:solidFill>
                        <a:srgbClr val="ffffff"/>
                      </a:solidFill>
                    </a:lnL>
                    <a:lnR w="12240">
                      <a:solidFill>
                        <a:srgbClr val="ffffff"/>
                      </a:solidFill>
                    </a:lnR>
                    <a:lnT w="12240">
                      <a:solidFill>
                        <a:srgbClr val="ffffff"/>
                      </a:solidFill>
                    </a:lnT>
                    <a:lnB w="12240">
                      <a:solidFill>
                        <a:srgbClr val="ffffff"/>
                      </a:solidFill>
                    </a:lnB>
                    <a:solidFill>
                      <a:srgbClr val="d9d9d9"/>
                    </a:solidFill>
                  </a:tcPr>
                </a:tc>
              </a:tr>
            </a:tbl>
          </a:graphicData>
        </a:graphic>
      </p:graphicFrame>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CustomShape 1"/>
          <p:cNvSpPr/>
          <p:nvPr/>
        </p:nvSpPr>
        <p:spPr>
          <a:xfrm>
            <a:off x="6676920" y="1764360"/>
            <a:ext cx="4644720" cy="2888640"/>
          </a:xfrm>
          <a:prstGeom prst="rect">
            <a:avLst/>
          </a:prstGeom>
          <a:noFill/>
          <a:ln>
            <a:noFill/>
          </a:ln>
        </p:spPr>
        <p:style>
          <a:lnRef idx="0"/>
          <a:fillRef idx="0"/>
          <a:effectRef idx="0"/>
          <a:fontRef idx="minor"/>
        </p:style>
        <p:txBody>
          <a:bodyPr anchor="b">
            <a:normAutofit/>
          </a:bodyPr>
          <a:p>
            <a:pPr algn="ctr">
              <a:lnSpc>
                <a:spcPct val="90000"/>
              </a:lnSpc>
              <a:spcAft>
                <a:spcPts val="601"/>
              </a:spcAft>
            </a:pPr>
            <a:r>
              <a:rPr b="1" lang="pt-BR" sz="2000" spc="-1" strike="noStrike">
                <a:solidFill>
                  <a:srgbClr val="000000"/>
                </a:solidFill>
                <a:latin typeface="Calibri Light"/>
              </a:rPr>
              <a:t>Estamos à disposição.</a:t>
            </a:r>
            <a:endParaRPr b="0" lang="pt-BR" sz="2000" spc="-1" strike="noStrike">
              <a:latin typeface="Arial"/>
            </a:endParaRPr>
          </a:p>
          <a:p>
            <a:pPr algn="ctr">
              <a:lnSpc>
                <a:spcPct val="90000"/>
              </a:lnSpc>
              <a:spcAft>
                <a:spcPts val="601"/>
              </a:spcAft>
            </a:pPr>
            <a:endParaRPr b="0" lang="pt-BR" sz="2000" spc="-1" strike="noStrike">
              <a:latin typeface="Arial"/>
            </a:endParaRPr>
          </a:p>
          <a:p>
            <a:pPr algn="ctr">
              <a:lnSpc>
                <a:spcPct val="90000"/>
              </a:lnSpc>
              <a:spcAft>
                <a:spcPts val="601"/>
              </a:spcAft>
            </a:pPr>
            <a:endParaRPr b="0" lang="pt-BR" sz="2000" spc="-1" strike="noStrike">
              <a:latin typeface="Arial"/>
            </a:endParaRPr>
          </a:p>
          <a:p>
            <a:pPr algn="ctr">
              <a:lnSpc>
                <a:spcPct val="90000"/>
              </a:lnSpc>
              <a:spcAft>
                <a:spcPts val="601"/>
              </a:spcAft>
            </a:pPr>
            <a:endParaRPr b="0" lang="pt-BR" sz="2000" spc="-1" strike="noStrike">
              <a:latin typeface="Arial"/>
            </a:endParaRPr>
          </a:p>
          <a:p>
            <a:pPr algn="ctr">
              <a:lnSpc>
                <a:spcPct val="90000"/>
              </a:lnSpc>
              <a:spcAft>
                <a:spcPts val="601"/>
              </a:spcAft>
            </a:pPr>
            <a:endParaRPr b="0" lang="pt-BR" sz="2000" spc="-1" strike="noStrike">
              <a:latin typeface="Arial"/>
            </a:endParaRPr>
          </a:p>
          <a:p>
            <a:pPr algn="ctr">
              <a:lnSpc>
                <a:spcPct val="90000"/>
              </a:lnSpc>
              <a:spcAft>
                <a:spcPts val="601"/>
              </a:spcAft>
            </a:pPr>
            <a:r>
              <a:rPr b="0" lang="pt-BR" sz="1500" spc="-1" strike="noStrike">
                <a:solidFill>
                  <a:srgbClr val="000000"/>
                </a:solidFill>
                <a:latin typeface="Calibri Light"/>
              </a:rPr>
              <a:t>Felix Orlando Villalba</a:t>
            </a:r>
            <a:endParaRPr b="0" lang="pt-BR" sz="1500" spc="-1" strike="noStrike">
              <a:latin typeface="Arial"/>
            </a:endParaRPr>
          </a:p>
          <a:p>
            <a:pPr algn="ctr">
              <a:lnSpc>
                <a:spcPct val="90000"/>
              </a:lnSpc>
              <a:spcAft>
                <a:spcPts val="601"/>
              </a:spcAft>
            </a:pPr>
            <a:r>
              <a:rPr b="0" lang="pt-BR" sz="1500" spc="-1" strike="noStrike">
                <a:solidFill>
                  <a:srgbClr val="000000"/>
                </a:solidFill>
                <a:latin typeface="Calibri Light"/>
              </a:rPr>
              <a:t>Sócio Atuário</a:t>
            </a:r>
            <a:endParaRPr b="0" lang="pt-BR" sz="1500" spc="-1" strike="noStrike">
              <a:latin typeface="Arial"/>
            </a:endParaRPr>
          </a:p>
          <a:p>
            <a:pPr algn="ctr">
              <a:lnSpc>
                <a:spcPct val="90000"/>
              </a:lnSpc>
              <a:spcAft>
                <a:spcPts val="601"/>
              </a:spcAft>
            </a:pPr>
            <a:endParaRPr b="0" lang="pt-BR" sz="1500" spc="-1" strike="noStrike">
              <a:latin typeface="Arial"/>
            </a:endParaRPr>
          </a:p>
          <a:p>
            <a:pPr algn="ctr">
              <a:lnSpc>
                <a:spcPct val="90000"/>
              </a:lnSpc>
              <a:spcAft>
                <a:spcPts val="601"/>
              </a:spcAft>
            </a:pPr>
            <a:r>
              <a:rPr b="0" lang="pt-BR" sz="1500" spc="-1" strike="noStrike">
                <a:solidFill>
                  <a:srgbClr val="000000"/>
                </a:solidFill>
                <a:latin typeface="Calibri Light"/>
              </a:rPr>
              <a:t>Eduardo Pereira dos Santos</a:t>
            </a:r>
            <a:endParaRPr b="0" lang="pt-BR" sz="1500" spc="-1" strike="noStrike">
              <a:latin typeface="Arial"/>
            </a:endParaRPr>
          </a:p>
          <a:p>
            <a:pPr algn="ctr">
              <a:lnSpc>
                <a:spcPct val="90000"/>
              </a:lnSpc>
              <a:spcAft>
                <a:spcPts val="601"/>
              </a:spcAft>
            </a:pPr>
            <a:r>
              <a:rPr b="0" lang="pt-BR" sz="1500" spc="-1" strike="noStrike">
                <a:solidFill>
                  <a:srgbClr val="000000"/>
                </a:solidFill>
                <a:latin typeface="Calibri Light"/>
              </a:rPr>
              <a:t>Sócio Diretor</a:t>
            </a:r>
            <a:endParaRPr b="0" lang="pt-BR" sz="1500" spc="-1" strike="noStrike">
              <a:latin typeface="Arial"/>
            </a:endParaRPr>
          </a:p>
          <a:p>
            <a:pPr algn="ctr">
              <a:lnSpc>
                <a:spcPct val="90000"/>
              </a:lnSpc>
              <a:spcAft>
                <a:spcPts val="601"/>
              </a:spcAft>
            </a:pPr>
            <a:endParaRPr b="0" lang="pt-BR" sz="1500" spc="-1" strike="noStrike">
              <a:latin typeface="Arial"/>
            </a:endParaRPr>
          </a:p>
          <a:p>
            <a:pPr marL="285840" indent="-285480" algn="ctr">
              <a:lnSpc>
                <a:spcPct val="90000"/>
              </a:lnSpc>
              <a:spcAft>
                <a:spcPts val="601"/>
              </a:spcAft>
            </a:pPr>
            <a:endParaRPr b="0" lang="pt-BR" sz="1500" spc="-1" strike="noStrike">
              <a:latin typeface="Arial"/>
            </a:endParaRPr>
          </a:p>
        </p:txBody>
      </p:sp>
      <p:sp>
        <p:nvSpPr>
          <p:cNvPr id="293" name="CustomShape 2"/>
          <p:cNvSpPr/>
          <p:nvPr/>
        </p:nvSpPr>
        <p:spPr>
          <a:xfrm flipH="1">
            <a:off x="0" y="0"/>
            <a:ext cx="6172560" cy="6857640"/>
          </a:xfrm>
          <a:custGeom>
            <a:avLst/>
            <a:gdLst/>
            <a:ah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p:style>
      </p:sp>
      <p:sp>
        <p:nvSpPr>
          <p:cNvPr id="294" name="CustomShape 3"/>
          <p:cNvSpPr/>
          <p:nvPr/>
        </p:nvSpPr>
        <p:spPr>
          <a:xfrm>
            <a:off x="0" y="0"/>
            <a:ext cx="6023880" cy="6857640"/>
          </a:xfrm>
          <a:custGeom>
            <a:avLst/>
            <a:gdLst/>
            <a:ah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295" name="Imagem 3" descr="Uma imagem contendo desenho, comida&#10;&#10;Descrição gerada automaticamente"/>
          <p:cNvPicPr/>
          <p:nvPr/>
        </p:nvPicPr>
        <p:blipFill>
          <a:blip r:embed="rId1"/>
          <a:stretch/>
        </p:blipFill>
        <p:spPr>
          <a:xfrm>
            <a:off x="1062360" y="485640"/>
            <a:ext cx="4047480" cy="3703320"/>
          </a:xfrm>
          <a:prstGeom prst="rect">
            <a:avLst/>
          </a:prstGeom>
          <a:ln>
            <a:noFill/>
          </a:ln>
        </p:spPr>
      </p:pic>
      <p:sp>
        <p:nvSpPr>
          <p:cNvPr id="296" name="CustomShape 4"/>
          <p:cNvSpPr/>
          <p:nvPr/>
        </p:nvSpPr>
        <p:spPr>
          <a:xfrm>
            <a:off x="6352200" y="5438520"/>
            <a:ext cx="5294520" cy="1667520"/>
          </a:xfrm>
          <a:prstGeom prst="rect">
            <a:avLst/>
          </a:prstGeom>
          <a:noFill/>
          <a:ln>
            <a:noFill/>
          </a:ln>
        </p:spPr>
        <p:style>
          <a:lnRef idx="0"/>
          <a:fillRef idx="0"/>
          <a:effectRef idx="0"/>
          <a:fontRef idx="minor"/>
        </p:style>
        <p:txBody>
          <a:bodyPr anchor="b">
            <a:normAutofit/>
          </a:bodyPr>
          <a:p>
            <a:pPr algn="ctr">
              <a:lnSpc>
                <a:spcPct val="90000"/>
              </a:lnSpc>
              <a:spcAft>
                <a:spcPts val="601"/>
              </a:spcAft>
            </a:pPr>
            <a:r>
              <a:rPr b="0" lang="pt-BR" sz="2000" spc="-1" strike="noStrike" u="sng">
                <a:solidFill>
                  <a:srgbClr val="0563c1"/>
                </a:solidFill>
                <a:uFillTx/>
                <a:latin typeface="Calibri Light"/>
                <a:hlinkClick r:id="rId2"/>
              </a:rPr>
              <a:t>eduardo@ec2g.com.br</a:t>
            </a:r>
            <a:endParaRPr b="0" lang="pt-BR" sz="2000" spc="-1" strike="noStrike">
              <a:latin typeface="Arial"/>
            </a:endParaRPr>
          </a:p>
          <a:p>
            <a:pPr algn="ctr">
              <a:lnSpc>
                <a:spcPct val="90000"/>
              </a:lnSpc>
              <a:spcAft>
                <a:spcPts val="601"/>
              </a:spcAft>
            </a:pPr>
            <a:r>
              <a:rPr b="0" lang="pt-BR" sz="2000" spc="-1" strike="noStrike" u="sng">
                <a:solidFill>
                  <a:srgbClr val="0563c1"/>
                </a:solidFill>
                <a:uFillTx/>
                <a:latin typeface="Calibri Light"/>
                <a:hlinkClick r:id="rId3"/>
              </a:rPr>
              <a:t>atuarial@ec2g.com.br</a:t>
            </a:r>
            <a:endParaRPr b="0" lang="pt-BR" sz="2000" spc="-1" strike="noStrike">
              <a:latin typeface="Arial"/>
            </a:endParaRPr>
          </a:p>
          <a:p>
            <a:pPr algn="ctr">
              <a:lnSpc>
                <a:spcPct val="90000"/>
              </a:lnSpc>
              <a:spcAft>
                <a:spcPts val="601"/>
              </a:spcAft>
            </a:pPr>
            <a:endParaRPr b="0" lang="pt-BR" sz="2000" spc="-1" strike="noStrike">
              <a:latin typeface="Arial"/>
            </a:endParaRPr>
          </a:p>
          <a:p>
            <a:pPr marL="285840" indent="-285480" algn="ctr">
              <a:lnSpc>
                <a:spcPct val="90000"/>
              </a:lnSpc>
              <a:spcAft>
                <a:spcPts val="601"/>
              </a:spcAft>
            </a:pPr>
            <a:endParaRPr b="0" lang="pt-BR"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1" name="CustomShape 1"/>
          <p:cNvSpPr/>
          <p:nvPr/>
        </p:nvSpPr>
        <p:spPr>
          <a:xfrm rot="16200000">
            <a:off x="1288440" y="381960"/>
            <a:ext cx="2199600" cy="3341880"/>
          </a:xfrm>
          <a:prstGeom prst="downArrow">
            <a:avLst>
              <a:gd name="adj1" fmla="val 100000"/>
              <a:gd name="adj2" fmla="val 15788"/>
            </a:avLst>
          </a:prstGeom>
          <a:solidFill>
            <a:srgbClr val="404040"/>
          </a:solidFill>
          <a:ln w="54000">
            <a:noFill/>
          </a:ln>
        </p:spPr>
        <p:style>
          <a:lnRef idx="2">
            <a:schemeClr val="accent1">
              <a:shade val="50000"/>
            </a:schemeClr>
          </a:lnRef>
          <a:fillRef idx="1">
            <a:schemeClr val="accent1"/>
          </a:fillRef>
          <a:effectRef idx="0">
            <a:schemeClr val="accent1"/>
          </a:effectRef>
          <a:fontRef idx="minor"/>
        </p:style>
      </p:sp>
      <p:pic>
        <p:nvPicPr>
          <p:cNvPr id="172" name="Imagem 4" descr=""/>
          <p:cNvPicPr/>
          <p:nvPr/>
        </p:nvPicPr>
        <p:blipFill>
          <a:blip r:embed="rId1"/>
          <a:stretch/>
        </p:blipFill>
        <p:spPr>
          <a:xfrm>
            <a:off x="8826480" y="446760"/>
            <a:ext cx="2103480" cy="945360"/>
          </a:xfrm>
          <a:prstGeom prst="rect">
            <a:avLst/>
          </a:prstGeom>
          <a:ln>
            <a:noFill/>
          </a:ln>
        </p:spPr>
      </p:pic>
      <p:sp>
        <p:nvSpPr>
          <p:cNvPr id="173" name="CustomShape 2"/>
          <p:cNvSpPr/>
          <p:nvPr/>
        </p:nvSpPr>
        <p:spPr>
          <a:xfrm>
            <a:off x="966960" y="1164240"/>
            <a:ext cx="2668680" cy="178056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pt-BR" sz="3200" spc="-1" strike="noStrike">
                <a:solidFill>
                  <a:srgbClr val="ffffff"/>
                </a:solidFill>
                <a:latin typeface="Calibri Light"/>
              </a:rPr>
              <a:t>O QUE É O PREVINI - FINALIDADE</a:t>
            </a:r>
            <a:endParaRPr b="0" lang="pt-BR" sz="3200" spc="-1" strike="noStrike">
              <a:latin typeface="Arial"/>
            </a:endParaRPr>
          </a:p>
        </p:txBody>
      </p:sp>
      <p:sp>
        <p:nvSpPr>
          <p:cNvPr id="174" name="CustomShape 3"/>
          <p:cNvSpPr/>
          <p:nvPr/>
        </p:nvSpPr>
        <p:spPr>
          <a:xfrm>
            <a:off x="966960" y="3405960"/>
            <a:ext cx="10614600" cy="2527200"/>
          </a:xfrm>
          <a:prstGeom prst="rect">
            <a:avLst/>
          </a:prstGeom>
          <a:noFill/>
          <a:ln>
            <a:noFill/>
          </a:ln>
        </p:spPr>
        <p:style>
          <a:lnRef idx="0"/>
          <a:fillRef idx="0"/>
          <a:effectRef idx="0"/>
          <a:fontRef idx="minor"/>
        </p:style>
        <p:txBody>
          <a:bodyPr lIns="90000" rIns="90000" tIns="45000" bIns="45000">
            <a:spAutoFit/>
          </a:bodyPr>
          <a:p>
            <a:pPr marL="457200" indent="-456480" algn="just">
              <a:lnSpc>
                <a:spcPct val="100000"/>
              </a:lnSpc>
              <a:spcBef>
                <a:spcPts val="1599"/>
              </a:spcBef>
              <a:buClr>
                <a:srgbClr val="000000"/>
              </a:buClr>
              <a:buFont typeface="Wingdings" charset="2"/>
              <a:buChar char=""/>
            </a:pPr>
            <a:r>
              <a:rPr b="0" lang="pt-BR" sz="3200" spc="-1" strike="noStrike">
                <a:solidFill>
                  <a:srgbClr val="000000"/>
                </a:solidFill>
                <a:latin typeface="Calibri"/>
                <a:ea typeface="DejaVu Sans"/>
              </a:rPr>
              <a:t>O PREVINI tem como finalidade arrecadar, assegurar e administrar recursos financeiros e outros ativos para custear os proventos de aposentadoria, pensões e outros benefícios concedidos e a conceder a servidores públicos municipais e a seus dependentes.</a:t>
            </a:r>
            <a:endParaRPr b="0" lang="pt-BR" sz="32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5" name="CustomShape 1"/>
          <p:cNvSpPr/>
          <p:nvPr/>
        </p:nvSpPr>
        <p:spPr>
          <a:xfrm rot="16200000">
            <a:off x="1288440" y="381960"/>
            <a:ext cx="2199600" cy="3341880"/>
          </a:xfrm>
          <a:prstGeom prst="downArrow">
            <a:avLst>
              <a:gd name="adj1" fmla="val 100000"/>
              <a:gd name="adj2" fmla="val 15788"/>
            </a:avLst>
          </a:prstGeom>
          <a:solidFill>
            <a:srgbClr val="404040"/>
          </a:solidFill>
          <a:ln w="54000">
            <a:noFill/>
          </a:ln>
        </p:spPr>
        <p:style>
          <a:lnRef idx="2">
            <a:schemeClr val="accent1">
              <a:shade val="50000"/>
            </a:schemeClr>
          </a:lnRef>
          <a:fillRef idx="1">
            <a:schemeClr val="accent1"/>
          </a:fillRef>
          <a:effectRef idx="0">
            <a:schemeClr val="accent1"/>
          </a:effectRef>
          <a:fontRef idx="minor"/>
        </p:style>
      </p:sp>
      <p:pic>
        <p:nvPicPr>
          <p:cNvPr id="176" name="Imagem 4" descr=""/>
          <p:cNvPicPr/>
          <p:nvPr/>
        </p:nvPicPr>
        <p:blipFill>
          <a:blip r:embed="rId1"/>
          <a:stretch/>
        </p:blipFill>
        <p:spPr>
          <a:xfrm>
            <a:off x="8826480" y="446760"/>
            <a:ext cx="2103480" cy="945360"/>
          </a:xfrm>
          <a:prstGeom prst="rect">
            <a:avLst/>
          </a:prstGeom>
          <a:ln>
            <a:noFill/>
          </a:ln>
        </p:spPr>
      </p:pic>
      <p:sp>
        <p:nvSpPr>
          <p:cNvPr id="177" name="CustomShape 2"/>
          <p:cNvSpPr/>
          <p:nvPr/>
        </p:nvSpPr>
        <p:spPr>
          <a:xfrm>
            <a:off x="966960" y="1164240"/>
            <a:ext cx="2668680" cy="178056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pt-BR" sz="3200" spc="-1" strike="noStrike">
                <a:solidFill>
                  <a:srgbClr val="ffffff"/>
                </a:solidFill>
                <a:latin typeface="Calibri Light"/>
              </a:rPr>
              <a:t>O QUE É O PREVINI - HISTÓRICO</a:t>
            </a:r>
            <a:endParaRPr b="0" lang="pt-BR" sz="3200" spc="-1" strike="noStrike">
              <a:latin typeface="Arial"/>
            </a:endParaRPr>
          </a:p>
        </p:txBody>
      </p:sp>
      <p:sp>
        <p:nvSpPr>
          <p:cNvPr id="178" name="CustomShape 3"/>
          <p:cNvSpPr/>
          <p:nvPr/>
        </p:nvSpPr>
        <p:spPr>
          <a:xfrm>
            <a:off x="966960" y="3405960"/>
            <a:ext cx="10614600" cy="3258000"/>
          </a:xfrm>
          <a:prstGeom prst="rect">
            <a:avLst/>
          </a:prstGeom>
          <a:noFill/>
          <a:ln>
            <a:noFill/>
          </a:ln>
        </p:spPr>
        <p:style>
          <a:lnRef idx="0"/>
          <a:fillRef idx="0"/>
          <a:effectRef idx="0"/>
          <a:fontRef idx="minor"/>
        </p:style>
        <p:txBody>
          <a:bodyPr lIns="90000" rIns="90000" tIns="45000" bIns="45000">
            <a:spAutoFit/>
          </a:bodyPr>
          <a:p>
            <a:pPr marL="457200" indent="-456480" algn="just">
              <a:lnSpc>
                <a:spcPct val="100000"/>
              </a:lnSpc>
              <a:spcBef>
                <a:spcPts val="1301"/>
              </a:spcBef>
              <a:buClr>
                <a:srgbClr val="000000"/>
              </a:buClr>
              <a:buFont typeface="Wingdings" charset="2"/>
              <a:buChar char=""/>
            </a:pPr>
            <a:r>
              <a:rPr b="0" lang="pt-BR" sz="2600" spc="-1" strike="noStrike">
                <a:solidFill>
                  <a:srgbClr val="000000"/>
                </a:solidFill>
                <a:latin typeface="Calibri"/>
                <a:ea typeface="DejaVu Sans"/>
              </a:rPr>
              <a:t>Na década de 40, por iniciativa de um grupo de servidores, surgiu as primeiras bases para a fundação de um órgão de assistência aos servidores municipais, que recebeu o nome de Caixa Beneficente dos Servidores Públicos Municipais de Nova Iguaçu - CBSPMNI. Com o passar dos anos a CBSPMNI sofreu modificações, enquanto os governos procuravam criar um instituto que abrigasse a previdência municipal. Em 1985 foi então criada a Fundação Iguaçuana de Previdência dos Servidores Municipais - FIPASE, porém essa entidade não chegou a operar. </a:t>
            </a:r>
            <a:endParaRPr b="0" lang="pt-BR" sz="2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9" name="CustomShape 1"/>
          <p:cNvSpPr/>
          <p:nvPr/>
        </p:nvSpPr>
        <p:spPr>
          <a:xfrm rot="16200000">
            <a:off x="1288440" y="381960"/>
            <a:ext cx="2199600" cy="3341880"/>
          </a:xfrm>
          <a:prstGeom prst="downArrow">
            <a:avLst>
              <a:gd name="adj1" fmla="val 100000"/>
              <a:gd name="adj2" fmla="val 15788"/>
            </a:avLst>
          </a:prstGeom>
          <a:solidFill>
            <a:srgbClr val="404040"/>
          </a:solidFill>
          <a:ln w="54000">
            <a:noFill/>
          </a:ln>
        </p:spPr>
        <p:style>
          <a:lnRef idx="2">
            <a:schemeClr val="accent1">
              <a:shade val="50000"/>
            </a:schemeClr>
          </a:lnRef>
          <a:fillRef idx="1">
            <a:schemeClr val="accent1"/>
          </a:fillRef>
          <a:effectRef idx="0">
            <a:schemeClr val="accent1"/>
          </a:effectRef>
          <a:fontRef idx="minor"/>
        </p:style>
      </p:sp>
      <p:pic>
        <p:nvPicPr>
          <p:cNvPr id="180" name="Imagem 4" descr=""/>
          <p:cNvPicPr/>
          <p:nvPr/>
        </p:nvPicPr>
        <p:blipFill>
          <a:blip r:embed="rId1"/>
          <a:stretch/>
        </p:blipFill>
        <p:spPr>
          <a:xfrm>
            <a:off x="8826480" y="446760"/>
            <a:ext cx="2103480" cy="945360"/>
          </a:xfrm>
          <a:prstGeom prst="rect">
            <a:avLst/>
          </a:prstGeom>
          <a:ln>
            <a:noFill/>
          </a:ln>
        </p:spPr>
      </p:pic>
      <p:sp>
        <p:nvSpPr>
          <p:cNvPr id="181" name="CustomShape 2"/>
          <p:cNvSpPr/>
          <p:nvPr/>
        </p:nvSpPr>
        <p:spPr>
          <a:xfrm>
            <a:off x="966960" y="1164240"/>
            <a:ext cx="2668680" cy="178056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1" lang="pt-BR" sz="3200" spc="-1" strike="noStrike">
                <a:solidFill>
                  <a:srgbClr val="ffffff"/>
                </a:solidFill>
                <a:latin typeface="Calibri Light"/>
              </a:rPr>
              <a:t>O QUE É O PREVINI - HISTÓRICO</a:t>
            </a:r>
            <a:endParaRPr b="0" lang="pt-BR" sz="3200" spc="-1" strike="noStrike">
              <a:latin typeface="Arial"/>
            </a:endParaRPr>
          </a:p>
        </p:txBody>
      </p:sp>
      <p:sp>
        <p:nvSpPr>
          <p:cNvPr id="182" name="CustomShape 3"/>
          <p:cNvSpPr/>
          <p:nvPr/>
        </p:nvSpPr>
        <p:spPr>
          <a:xfrm>
            <a:off x="966960" y="3405960"/>
            <a:ext cx="10614600" cy="2223000"/>
          </a:xfrm>
          <a:prstGeom prst="rect">
            <a:avLst/>
          </a:prstGeom>
          <a:noFill/>
          <a:ln>
            <a:noFill/>
          </a:ln>
        </p:spPr>
        <p:style>
          <a:lnRef idx="0"/>
          <a:fillRef idx="0"/>
          <a:effectRef idx="0"/>
          <a:fontRef idx="minor"/>
        </p:style>
        <p:txBody>
          <a:bodyPr lIns="90000" rIns="90000" tIns="45000" bIns="45000">
            <a:spAutoFit/>
          </a:bodyPr>
          <a:p>
            <a:pPr marL="457200" indent="-456480" algn="just">
              <a:lnSpc>
                <a:spcPct val="100000"/>
              </a:lnSpc>
              <a:spcBef>
                <a:spcPts val="1400"/>
              </a:spcBef>
              <a:buClr>
                <a:srgbClr val="000000"/>
              </a:buClr>
              <a:buFont typeface="Wingdings" charset="2"/>
              <a:buChar char=""/>
            </a:pPr>
            <a:r>
              <a:rPr b="0" lang="pt-BR" sz="2800" spc="-1" strike="noStrike">
                <a:solidFill>
                  <a:srgbClr val="000000"/>
                </a:solidFill>
                <a:latin typeface="Calibri"/>
                <a:ea typeface="DejaVu Sans"/>
              </a:rPr>
              <a:t>Uma nova tentativa de criar uma instituição de previdência municipal foi feita através da Lei 2.375, de 22.12.92, mas não conseguiu ser efetivamente implantada. Até que através da Lei 2.999, de 1 de julho de 1999, foi criado o Instituto de Previdência dos Servidores Municipais de Nova Iguaçu - PREVINI.</a:t>
            </a:r>
            <a:endParaRPr b="0" lang="pt-BR" sz="2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3" name="CustomShape 1"/>
          <p:cNvSpPr/>
          <p:nvPr/>
        </p:nvSpPr>
        <p:spPr>
          <a:xfrm rot="16200000">
            <a:off x="1288440" y="381960"/>
            <a:ext cx="2199600" cy="3341880"/>
          </a:xfrm>
          <a:prstGeom prst="downArrow">
            <a:avLst>
              <a:gd name="adj1" fmla="val 100000"/>
              <a:gd name="adj2" fmla="val 15788"/>
            </a:avLst>
          </a:prstGeom>
          <a:solidFill>
            <a:srgbClr val="404040"/>
          </a:solidFill>
          <a:ln w="54000">
            <a:noFill/>
          </a:ln>
        </p:spPr>
        <p:style>
          <a:lnRef idx="2">
            <a:schemeClr val="accent1">
              <a:shade val="50000"/>
            </a:schemeClr>
          </a:lnRef>
          <a:fillRef idx="1">
            <a:schemeClr val="accent1"/>
          </a:fillRef>
          <a:effectRef idx="0">
            <a:schemeClr val="accent1"/>
          </a:effectRef>
          <a:fontRef idx="minor"/>
        </p:style>
      </p:sp>
      <p:pic>
        <p:nvPicPr>
          <p:cNvPr id="184" name="Imagem 4" descr=""/>
          <p:cNvPicPr/>
          <p:nvPr/>
        </p:nvPicPr>
        <p:blipFill>
          <a:blip r:embed="rId1"/>
          <a:stretch/>
        </p:blipFill>
        <p:spPr>
          <a:xfrm>
            <a:off x="8826480" y="446760"/>
            <a:ext cx="2103480" cy="945360"/>
          </a:xfrm>
          <a:prstGeom prst="rect">
            <a:avLst/>
          </a:prstGeom>
          <a:ln>
            <a:noFill/>
          </a:ln>
        </p:spPr>
      </p:pic>
      <p:sp>
        <p:nvSpPr>
          <p:cNvPr id="185" name="CustomShape 2"/>
          <p:cNvSpPr/>
          <p:nvPr/>
        </p:nvSpPr>
        <p:spPr>
          <a:xfrm>
            <a:off x="966960" y="1164240"/>
            <a:ext cx="2849040" cy="1780560"/>
          </a:xfrm>
          <a:prstGeom prst="rect">
            <a:avLst/>
          </a:prstGeom>
          <a:noFill/>
          <a:ln>
            <a:noFill/>
          </a:ln>
        </p:spPr>
        <p:style>
          <a:lnRef idx="0"/>
          <a:fillRef idx="0"/>
          <a:effectRef idx="0"/>
          <a:fontRef idx="minor"/>
        </p:style>
        <p:txBody>
          <a:bodyPr lIns="90000" rIns="90000" tIns="45000" bIns="45000" anchor="ctr">
            <a:normAutofit fontScale="88000"/>
          </a:bodyPr>
          <a:p>
            <a:pPr>
              <a:lnSpc>
                <a:spcPct val="90000"/>
              </a:lnSpc>
            </a:pPr>
            <a:r>
              <a:rPr b="1" lang="pt-BR" sz="3200" spc="-1" strike="noStrike">
                <a:solidFill>
                  <a:srgbClr val="ffffff"/>
                </a:solidFill>
                <a:latin typeface="Calibri Light"/>
              </a:rPr>
              <a:t>O QUE É O PREVINI – ADMINISTRAÇÃO E FISCALIZAÇÃO</a:t>
            </a:r>
            <a:endParaRPr b="0" lang="pt-BR" sz="3200" spc="-1" strike="noStrike">
              <a:latin typeface="Arial"/>
            </a:endParaRPr>
          </a:p>
        </p:txBody>
      </p:sp>
      <p:sp>
        <p:nvSpPr>
          <p:cNvPr id="186" name="CustomShape 3"/>
          <p:cNvSpPr/>
          <p:nvPr/>
        </p:nvSpPr>
        <p:spPr>
          <a:xfrm>
            <a:off x="966960" y="3405960"/>
            <a:ext cx="10614600" cy="3076200"/>
          </a:xfrm>
          <a:prstGeom prst="rect">
            <a:avLst/>
          </a:prstGeom>
          <a:noFill/>
          <a:ln>
            <a:noFill/>
          </a:ln>
        </p:spPr>
        <p:style>
          <a:lnRef idx="0"/>
          <a:fillRef idx="0"/>
          <a:effectRef idx="0"/>
          <a:fontRef idx="minor"/>
        </p:style>
        <p:txBody>
          <a:bodyPr lIns="90000" rIns="90000" tIns="45000" bIns="45000">
            <a:spAutoFit/>
          </a:bodyPr>
          <a:p>
            <a:pPr marL="457200" indent="-456480" algn="just">
              <a:lnSpc>
                <a:spcPct val="100000"/>
              </a:lnSpc>
              <a:spcBef>
                <a:spcPts val="1400"/>
              </a:spcBef>
              <a:buClr>
                <a:srgbClr val="000000"/>
              </a:buClr>
              <a:buFont typeface="Wingdings" charset="2"/>
              <a:buChar char=""/>
            </a:pPr>
            <a:r>
              <a:rPr b="0" lang="pt-BR" sz="2800" spc="-1" strike="noStrike">
                <a:solidFill>
                  <a:srgbClr val="000000"/>
                </a:solidFill>
                <a:latin typeface="Calibri"/>
                <a:ea typeface="DejaVu Sans"/>
              </a:rPr>
              <a:t>A administração do PREVINI é feita pela Diretoria Executiva, cuja função é a de cuidar das contribuições, a fim de garantir o futuro dos servidores municipais. Esse trabalho é supervisionado por um Conselho de Administração e fiscalizado pelo Conselho Fiscal, pelo TCE (Tribunal de Contas do Estado do Rio de Janeiro) e pela Câmara Municipal de Nova Iguaçu. O Banco Central do Brasil e o Ministério da Previdência também atuam como agentes fiscalizadores.</a:t>
            </a:r>
            <a:endParaRPr b="0" lang="pt-BR" sz="2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7" name="CustomShape 1"/>
          <p:cNvSpPr/>
          <p:nvPr/>
        </p:nvSpPr>
        <p:spPr>
          <a:xfrm rot="16200000">
            <a:off x="1288440" y="381960"/>
            <a:ext cx="2199600" cy="3341880"/>
          </a:xfrm>
          <a:prstGeom prst="downArrow">
            <a:avLst>
              <a:gd name="adj1" fmla="val 100000"/>
              <a:gd name="adj2" fmla="val 15788"/>
            </a:avLst>
          </a:prstGeom>
          <a:solidFill>
            <a:srgbClr val="404040"/>
          </a:solidFill>
          <a:ln w="54000">
            <a:noFill/>
          </a:ln>
        </p:spPr>
        <p:style>
          <a:lnRef idx="2">
            <a:schemeClr val="accent1">
              <a:shade val="50000"/>
            </a:schemeClr>
          </a:lnRef>
          <a:fillRef idx="1">
            <a:schemeClr val="accent1"/>
          </a:fillRef>
          <a:effectRef idx="0">
            <a:schemeClr val="accent1"/>
          </a:effectRef>
          <a:fontRef idx="minor"/>
        </p:style>
      </p:sp>
      <p:pic>
        <p:nvPicPr>
          <p:cNvPr id="188" name="Imagem 4" descr=""/>
          <p:cNvPicPr/>
          <p:nvPr/>
        </p:nvPicPr>
        <p:blipFill>
          <a:blip r:embed="rId1"/>
          <a:stretch/>
        </p:blipFill>
        <p:spPr>
          <a:xfrm>
            <a:off x="8826480" y="446760"/>
            <a:ext cx="2103480" cy="945360"/>
          </a:xfrm>
          <a:prstGeom prst="rect">
            <a:avLst/>
          </a:prstGeom>
          <a:ln>
            <a:noFill/>
          </a:ln>
        </p:spPr>
      </p:pic>
      <p:sp>
        <p:nvSpPr>
          <p:cNvPr id="189" name="CustomShape 2"/>
          <p:cNvSpPr/>
          <p:nvPr/>
        </p:nvSpPr>
        <p:spPr>
          <a:xfrm>
            <a:off x="966960" y="1164240"/>
            <a:ext cx="2849040" cy="1780560"/>
          </a:xfrm>
          <a:prstGeom prst="rect">
            <a:avLst/>
          </a:prstGeom>
          <a:noFill/>
          <a:ln>
            <a:noFill/>
          </a:ln>
        </p:spPr>
        <p:style>
          <a:lnRef idx="0"/>
          <a:fillRef idx="0"/>
          <a:effectRef idx="0"/>
          <a:fontRef idx="minor"/>
        </p:style>
        <p:txBody>
          <a:bodyPr lIns="90000" rIns="90000" tIns="45000" bIns="45000" anchor="ctr">
            <a:normAutofit fontScale="88000"/>
          </a:bodyPr>
          <a:p>
            <a:pPr>
              <a:lnSpc>
                <a:spcPct val="90000"/>
              </a:lnSpc>
            </a:pPr>
            <a:r>
              <a:rPr b="1" lang="pt-BR" sz="3200" spc="-1" strike="noStrike">
                <a:solidFill>
                  <a:srgbClr val="ffffff"/>
                </a:solidFill>
                <a:latin typeface="Calibri Light"/>
              </a:rPr>
              <a:t>O QUE É O PREVINI – ADMINISTRAÇÃO </a:t>
            </a:r>
            <a:br/>
            <a:r>
              <a:rPr b="1" lang="pt-BR" sz="3200" spc="-1" strike="noStrike">
                <a:solidFill>
                  <a:srgbClr val="ffffff"/>
                </a:solidFill>
                <a:latin typeface="Calibri Light"/>
              </a:rPr>
              <a:t>DIREX</a:t>
            </a:r>
            <a:endParaRPr b="0" lang="pt-BR" sz="3200" spc="-1" strike="noStrike">
              <a:latin typeface="Arial"/>
            </a:endParaRPr>
          </a:p>
        </p:txBody>
      </p:sp>
      <p:sp>
        <p:nvSpPr>
          <p:cNvPr id="190" name="CustomShape 3"/>
          <p:cNvSpPr/>
          <p:nvPr/>
        </p:nvSpPr>
        <p:spPr>
          <a:xfrm>
            <a:off x="966960" y="3405960"/>
            <a:ext cx="10614600" cy="3453840"/>
          </a:xfrm>
          <a:prstGeom prst="rect">
            <a:avLst/>
          </a:prstGeom>
          <a:noFill/>
          <a:ln>
            <a:noFill/>
          </a:ln>
        </p:spPr>
        <p:style>
          <a:lnRef idx="0"/>
          <a:fillRef idx="0"/>
          <a:effectRef idx="0"/>
          <a:fontRef idx="minor"/>
        </p:style>
        <p:txBody>
          <a:bodyPr lIns="90000" rIns="90000" tIns="45000" bIns="45000">
            <a:spAutoFit/>
          </a:bodyPr>
          <a:p>
            <a:pPr marL="457200" indent="-456480" algn="just">
              <a:lnSpc>
                <a:spcPct val="100000"/>
              </a:lnSpc>
              <a:spcBef>
                <a:spcPts val="1400"/>
              </a:spcBef>
              <a:buClr>
                <a:srgbClr val="000000"/>
              </a:buClr>
              <a:buFont typeface="Wingdings" charset="2"/>
              <a:buChar char=""/>
            </a:pPr>
            <a:r>
              <a:rPr b="0" lang="pt-BR" sz="2800" spc="-1" strike="noStrike">
                <a:solidFill>
                  <a:srgbClr val="000000"/>
                </a:solidFill>
                <a:latin typeface="Calibri"/>
                <a:ea typeface="DejaVu Sans"/>
              </a:rPr>
              <a:t> </a:t>
            </a:r>
            <a:r>
              <a:rPr b="0" lang="pt-BR" sz="2600" spc="-1" strike="noStrike">
                <a:solidFill>
                  <a:srgbClr val="000000"/>
                </a:solidFill>
                <a:latin typeface="Calibri"/>
                <a:ea typeface="DejaVu Sans"/>
              </a:rPr>
              <a:t>À Diretoria Executiva cabe dar execução aos objetivos do PREVINI, consoante a legislação em vigor e as diretrizes e normas gerais baixadas pelo Conselho de Administração.</a:t>
            </a:r>
            <a:endParaRPr b="0" lang="pt-BR" sz="2600" spc="-1" strike="noStrike">
              <a:latin typeface="Arial"/>
            </a:endParaRPr>
          </a:p>
          <a:p>
            <a:pPr marL="457200" indent="-456480" algn="just">
              <a:lnSpc>
                <a:spcPct val="100000"/>
              </a:lnSpc>
              <a:spcBef>
                <a:spcPts val="1301"/>
              </a:spcBef>
              <a:buClr>
                <a:srgbClr val="000000"/>
              </a:buClr>
              <a:buFont typeface="Wingdings" charset="2"/>
              <a:buChar char=""/>
            </a:pPr>
            <a:r>
              <a:rPr b="0" lang="pt-BR" sz="2600" spc="-1" strike="noStrike">
                <a:solidFill>
                  <a:srgbClr val="000000"/>
                </a:solidFill>
                <a:latin typeface="Calibri"/>
                <a:ea typeface="DejaVu Sans"/>
              </a:rPr>
              <a:t>A Diretoria Executiva é composta pelo Diretor Presidente, pelo Diretor Administrativo e Financeiro e pelo Diretor de Benefícios, com mandato de 2 (dois) anos, permitida a recondução, sendo indicados e nomeados pelo Prefeito Municipal mediante a aprovação de sua escolha pela Câmara Municipal, após arguição pública. </a:t>
            </a:r>
            <a:endParaRPr b="0" lang="pt-BR" sz="2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1" name="CustomShape 1"/>
          <p:cNvSpPr/>
          <p:nvPr/>
        </p:nvSpPr>
        <p:spPr>
          <a:xfrm rot="16200000">
            <a:off x="1288440" y="381960"/>
            <a:ext cx="2199600" cy="3341880"/>
          </a:xfrm>
          <a:prstGeom prst="downArrow">
            <a:avLst>
              <a:gd name="adj1" fmla="val 100000"/>
              <a:gd name="adj2" fmla="val 15788"/>
            </a:avLst>
          </a:prstGeom>
          <a:solidFill>
            <a:srgbClr val="404040"/>
          </a:solidFill>
          <a:ln w="54000">
            <a:noFill/>
          </a:ln>
        </p:spPr>
        <p:style>
          <a:lnRef idx="2">
            <a:schemeClr val="accent1">
              <a:shade val="50000"/>
            </a:schemeClr>
          </a:lnRef>
          <a:fillRef idx="1">
            <a:schemeClr val="accent1"/>
          </a:fillRef>
          <a:effectRef idx="0">
            <a:schemeClr val="accent1"/>
          </a:effectRef>
          <a:fontRef idx="minor"/>
        </p:style>
      </p:sp>
      <p:pic>
        <p:nvPicPr>
          <p:cNvPr id="192" name="Imagem 4" descr=""/>
          <p:cNvPicPr/>
          <p:nvPr/>
        </p:nvPicPr>
        <p:blipFill>
          <a:blip r:embed="rId1"/>
          <a:stretch/>
        </p:blipFill>
        <p:spPr>
          <a:xfrm>
            <a:off x="8826480" y="446760"/>
            <a:ext cx="2103480" cy="945360"/>
          </a:xfrm>
          <a:prstGeom prst="rect">
            <a:avLst/>
          </a:prstGeom>
          <a:ln>
            <a:noFill/>
          </a:ln>
        </p:spPr>
      </p:pic>
      <p:sp>
        <p:nvSpPr>
          <p:cNvPr id="193" name="CustomShape 2"/>
          <p:cNvSpPr/>
          <p:nvPr/>
        </p:nvSpPr>
        <p:spPr>
          <a:xfrm>
            <a:off x="966960" y="1164240"/>
            <a:ext cx="2849040" cy="1780560"/>
          </a:xfrm>
          <a:prstGeom prst="rect">
            <a:avLst/>
          </a:prstGeom>
          <a:noFill/>
          <a:ln>
            <a:noFill/>
          </a:ln>
        </p:spPr>
        <p:style>
          <a:lnRef idx="0"/>
          <a:fillRef idx="0"/>
          <a:effectRef idx="0"/>
          <a:fontRef idx="minor"/>
        </p:style>
        <p:txBody>
          <a:bodyPr lIns="90000" rIns="90000" tIns="45000" bIns="45000" anchor="ctr">
            <a:normAutofit fontScale="88000"/>
          </a:bodyPr>
          <a:p>
            <a:pPr>
              <a:lnSpc>
                <a:spcPct val="90000"/>
              </a:lnSpc>
            </a:pPr>
            <a:r>
              <a:rPr b="1" lang="pt-BR" sz="3200" spc="-1" strike="noStrike">
                <a:solidFill>
                  <a:srgbClr val="ffffff"/>
                </a:solidFill>
                <a:latin typeface="Calibri Light"/>
              </a:rPr>
              <a:t>O QUE É O PREVINI – ADMINISTRAÇÃO </a:t>
            </a:r>
            <a:br/>
            <a:r>
              <a:rPr b="1" lang="pt-BR" sz="3200" spc="-1" strike="noStrike">
                <a:solidFill>
                  <a:srgbClr val="ffffff"/>
                </a:solidFill>
                <a:latin typeface="Calibri Light"/>
              </a:rPr>
              <a:t>CONSAD</a:t>
            </a:r>
            <a:endParaRPr b="0" lang="pt-BR" sz="3200" spc="-1" strike="noStrike">
              <a:latin typeface="Arial"/>
            </a:endParaRPr>
          </a:p>
        </p:txBody>
      </p:sp>
      <p:sp>
        <p:nvSpPr>
          <p:cNvPr id="194" name="CustomShape 3"/>
          <p:cNvSpPr/>
          <p:nvPr/>
        </p:nvSpPr>
        <p:spPr>
          <a:xfrm>
            <a:off x="966960" y="3405960"/>
            <a:ext cx="10614600" cy="2223000"/>
          </a:xfrm>
          <a:prstGeom prst="rect">
            <a:avLst/>
          </a:prstGeom>
          <a:noFill/>
          <a:ln>
            <a:noFill/>
          </a:ln>
        </p:spPr>
        <p:style>
          <a:lnRef idx="0"/>
          <a:fillRef idx="0"/>
          <a:effectRef idx="0"/>
          <a:fontRef idx="minor"/>
        </p:style>
        <p:txBody>
          <a:bodyPr lIns="90000" rIns="90000" tIns="45000" bIns="45000">
            <a:spAutoFit/>
          </a:bodyPr>
          <a:p>
            <a:pPr marL="457200" indent="-456480" algn="just">
              <a:lnSpc>
                <a:spcPct val="100000"/>
              </a:lnSpc>
              <a:spcBef>
                <a:spcPts val="1400"/>
              </a:spcBef>
              <a:buClr>
                <a:srgbClr val="000000"/>
              </a:buClr>
              <a:buFont typeface="Wingdings" charset="2"/>
              <a:buChar char=""/>
            </a:pPr>
            <a:r>
              <a:rPr b="0" lang="pt-BR" sz="2800" spc="-1" strike="noStrike">
                <a:solidFill>
                  <a:srgbClr val="000000"/>
                </a:solidFill>
                <a:latin typeface="Calibri"/>
                <a:ea typeface="DejaVu Sans"/>
              </a:rPr>
              <a:t> </a:t>
            </a:r>
            <a:r>
              <a:rPr b="0" lang="pt-BR" sz="2800" spc="-1" strike="noStrike">
                <a:solidFill>
                  <a:srgbClr val="000000"/>
                </a:solidFill>
                <a:latin typeface="Calibri"/>
                <a:ea typeface="DejaVu Sans"/>
              </a:rPr>
              <a:t>O Conselho de Administração é o órgão de direção superior e consulta, cabendo-lhe fixar os objetivos e a política previdenciária e de investimentos do PREVINI, e sua ação será desenvolvida pelo estabelecimento de diretrizes e normas gerais de organização, operação e administração.</a:t>
            </a:r>
            <a:endParaRPr b="0" lang="pt-BR" sz="2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338</TotalTime>
  <Application>LibreOffice/6.3.6.2$Windows_X86_64 LibreOffice_project/2196df99b074d8a661f4036fca8fa0cbfa33a497</Application>
  <Words>1249</Words>
  <Paragraphs>220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2021-05-13T16:12:38Z</dcterms:created>
  <dc:creator>João Luiz Meireles</dc:creator>
  <dc:description/>
  <dc:language>pt-BR</dc:language>
  <cp:lastModifiedBy/>
  <dcterms:modified xsi:type="dcterms:W3CDTF">2021-09-15T14:03:15Z</dcterms:modified>
  <cp:revision>27</cp:revision>
  <dc:subject/>
  <dc:title>GESTÃO ATUARIAL PREVINI</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25</vt:i4>
  </property>
</Properties>
</file>